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84" r:id="rId3"/>
    <p:sldId id="276" r:id="rId4"/>
    <p:sldId id="256" r:id="rId5"/>
    <p:sldId id="285" r:id="rId6"/>
    <p:sldId id="286" r:id="rId7"/>
    <p:sldId id="287" r:id="rId8"/>
    <p:sldId id="278" r:id="rId9"/>
    <p:sldId id="288" r:id="rId10"/>
    <p:sldId id="289" r:id="rId11"/>
    <p:sldId id="290" r:id="rId12"/>
  </p:sldIdLst>
  <p:sldSz cx="7772400" cy="100584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2" d="100"/>
          <a:sy n="62" d="100"/>
        </p:scale>
        <p:origin x="183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75586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8723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215254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49537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D31143-DB98-401A-8352-9C2FF279E014}" type="datetimeFigureOut">
              <a:rPr lang="en-US" smtClean="0"/>
              <a:t>3/28/2018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19255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0574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1143-DB98-401A-8352-9C2FF279E014}" type="datetimeFigureOut">
              <a:rPr lang="en-US" smtClean="0"/>
              <a:t>3/28/2018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19589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1143-DB98-401A-8352-9C2FF279E014}" type="datetimeFigureOut">
              <a:rPr lang="en-US" smtClean="0"/>
              <a:t>3/28/2018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55292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1143-DB98-401A-8352-9C2FF279E014}" type="datetimeFigureOut">
              <a:rPr lang="en-US" smtClean="0"/>
              <a:t>3/28/2018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161207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338745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47D31143-DB98-401A-8352-9C2FF279E014}" type="datetimeFigureOut">
              <a:rPr lang="en-US" smtClean="0"/>
              <a:t>3/28/2018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8F72E-6291-4DE9-93E7-FBD21FA41077}" type="slidenum">
              <a:rPr lang="en-US" smtClean="0"/>
              <a:t>‹#›</a:t>
            </a:fld>
            <a:endParaRPr lang="en-US"/>
          </a:p>
        </p:txBody>
      </p:sp>
    </p:spTree>
    <p:extLst>
      <p:ext uri="{BB962C8B-B14F-4D97-AF65-F5344CB8AC3E}">
        <p14:creationId xmlns:p14="http://schemas.microsoft.com/office/powerpoint/2010/main" val="402860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47D31143-DB98-401A-8352-9C2FF279E014}" type="datetimeFigureOut">
              <a:rPr lang="en-US" smtClean="0"/>
              <a:t>3/28/2018</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818F72E-6291-4DE9-93E7-FBD21FA41077}" type="slidenum">
              <a:rPr lang="en-US" smtClean="0"/>
              <a:t>‹#›</a:t>
            </a:fld>
            <a:endParaRPr lang="en-US"/>
          </a:p>
        </p:txBody>
      </p:sp>
    </p:spTree>
    <p:extLst>
      <p:ext uri="{BB962C8B-B14F-4D97-AF65-F5344CB8AC3E}">
        <p14:creationId xmlns:p14="http://schemas.microsoft.com/office/powerpoint/2010/main" val="28849650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3.PNG"/><Relationship Id="rId7"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6.PNG"/><Relationship Id="rId4" Type="http://schemas.openxmlformats.org/officeDocument/2006/relationships/image" Target="../media/image21.jp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2.jp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4.PNG"/><Relationship Id="rId3" Type="http://schemas.openxmlformats.org/officeDocument/2006/relationships/image" Target="../media/image22.jpg"/><Relationship Id="rId7" Type="http://schemas.openxmlformats.org/officeDocument/2006/relationships/image" Target="../media/image8.PNG"/><Relationship Id="rId12"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1.jp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32.PNG"/><Relationship Id="rId4" Type="http://schemas.openxmlformats.org/officeDocument/2006/relationships/image" Target="../media/image30.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BE25D-3C02-40D4-9DDB-6521C8968692}"/>
              </a:ext>
            </a:extLst>
          </p:cNvPr>
          <p:cNvSpPr txBox="1"/>
          <p:nvPr/>
        </p:nvSpPr>
        <p:spPr>
          <a:xfrm>
            <a:off x="825106" y="1430207"/>
            <a:ext cx="6122189" cy="1323439"/>
          </a:xfrm>
          <a:prstGeom prst="rect">
            <a:avLst/>
          </a:prstGeom>
          <a:noFill/>
        </p:spPr>
        <p:txBody>
          <a:bodyPr wrap="none" rtlCol="0">
            <a:spAutoFit/>
          </a:bodyPr>
          <a:lstStyle/>
          <a:p>
            <a:pPr algn="ctr"/>
            <a:r>
              <a:rPr lang="en-US" sz="4000" dirty="0">
                <a:latin typeface="Roboto" panose="02000000000000000000" pitchFamily="2" charset="0"/>
                <a:ea typeface="Roboto" panose="02000000000000000000" pitchFamily="2" charset="0"/>
              </a:rPr>
              <a:t>Base Bot</a:t>
            </a:r>
          </a:p>
          <a:p>
            <a:pPr algn="ctr"/>
            <a:r>
              <a:rPr lang="en-US" sz="4000" dirty="0">
                <a:latin typeface="Roboto" panose="02000000000000000000" pitchFamily="2" charset="0"/>
                <a:ea typeface="Roboto" panose="02000000000000000000" pitchFamily="2" charset="0"/>
              </a:rPr>
              <a:t>Modification Instructions </a:t>
            </a:r>
          </a:p>
        </p:txBody>
      </p:sp>
      <p:sp>
        <p:nvSpPr>
          <p:cNvPr id="5" name="TextBox 4">
            <a:extLst>
              <a:ext uri="{FF2B5EF4-FFF2-40B4-BE49-F238E27FC236}">
                <a16:creationId xmlns:a16="http://schemas.microsoft.com/office/drawing/2014/main" id="{29E6F0CA-5385-4721-962D-EA94AC102227}"/>
              </a:ext>
            </a:extLst>
          </p:cNvPr>
          <p:cNvSpPr txBox="1"/>
          <p:nvPr/>
        </p:nvSpPr>
        <p:spPr>
          <a:xfrm>
            <a:off x="2533907" y="8432859"/>
            <a:ext cx="2704588" cy="707886"/>
          </a:xfrm>
          <a:prstGeom prst="rect">
            <a:avLst/>
          </a:prstGeom>
          <a:noFill/>
        </p:spPr>
        <p:txBody>
          <a:bodyPr wrap="none" rtlCol="0">
            <a:spAutoFit/>
          </a:bodyPr>
          <a:lstStyle/>
          <a:p>
            <a:pPr algn="ctr"/>
            <a:r>
              <a:rPr lang="en-US" sz="2000" b="1" dirty="0">
                <a:latin typeface="Roboto" panose="02000000000000000000" pitchFamily="2" charset="0"/>
                <a:ea typeface="Roboto" panose="02000000000000000000" pitchFamily="2" charset="0"/>
                <a:cs typeface="Calibri" panose="020F0502020204030204" pitchFamily="34" charset="0"/>
              </a:rPr>
              <a:t>Version 1.0.0</a:t>
            </a:r>
          </a:p>
          <a:p>
            <a:pPr algn="ctr"/>
            <a:r>
              <a:rPr lang="en-US" sz="2000" b="1" dirty="0">
                <a:latin typeface="Roboto" panose="02000000000000000000" pitchFamily="2" charset="0"/>
                <a:ea typeface="Roboto" panose="02000000000000000000" pitchFamily="2" charset="0"/>
                <a:cs typeface="Calibri" panose="020F0502020204030204" pitchFamily="34" charset="0"/>
              </a:rPr>
              <a:t>Modern Robotics, Inc.</a:t>
            </a:r>
          </a:p>
        </p:txBody>
      </p:sp>
      <p:pic>
        <p:nvPicPr>
          <p:cNvPr id="7" name="Picture 6">
            <a:extLst>
              <a:ext uri="{FF2B5EF4-FFF2-40B4-BE49-F238E27FC236}">
                <a16:creationId xmlns:a16="http://schemas.microsoft.com/office/drawing/2014/main" id="{C3E5E728-BDA4-4C76-B94C-22C4D7D06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657" y="9223091"/>
            <a:ext cx="1453896" cy="600522"/>
          </a:xfrm>
          <a:prstGeom prst="rect">
            <a:avLst/>
          </a:prstGeom>
        </p:spPr>
      </p:pic>
      <p:pic>
        <p:nvPicPr>
          <p:cNvPr id="9" name="Picture 8">
            <a:extLst>
              <a:ext uri="{FF2B5EF4-FFF2-40B4-BE49-F238E27FC236}">
                <a16:creationId xmlns:a16="http://schemas.microsoft.com/office/drawing/2014/main" id="{889D7689-955B-4B4B-9542-CF6A8F547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15" y="191788"/>
            <a:ext cx="2279679" cy="951212"/>
          </a:xfrm>
          <a:prstGeom prst="rect">
            <a:avLst/>
          </a:prstGeom>
        </p:spPr>
      </p:pic>
      <p:grpSp>
        <p:nvGrpSpPr>
          <p:cNvPr id="10" name="Group 9">
            <a:extLst>
              <a:ext uri="{FF2B5EF4-FFF2-40B4-BE49-F238E27FC236}">
                <a16:creationId xmlns:a16="http://schemas.microsoft.com/office/drawing/2014/main" id="{0433A290-D5ED-41AE-A5C4-E761411C6FD9}"/>
              </a:ext>
            </a:extLst>
          </p:cNvPr>
          <p:cNvGrpSpPr/>
          <p:nvPr/>
        </p:nvGrpSpPr>
        <p:grpSpPr>
          <a:xfrm>
            <a:off x="298175" y="4024993"/>
            <a:ext cx="7176051" cy="2743200"/>
            <a:chOff x="1192698" y="16971476"/>
            <a:chExt cx="28704204" cy="10972800"/>
          </a:xfrm>
        </p:grpSpPr>
        <p:pic>
          <p:nvPicPr>
            <p:cNvPr id="8" name="Picture 7">
              <a:extLst>
                <a:ext uri="{FF2B5EF4-FFF2-40B4-BE49-F238E27FC236}">
                  <a16:creationId xmlns:a16="http://schemas.microsoft.com/office/drawing/2014/main" id="{7543F6E3-5543-451B-B454-43FA34CC6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698" y="16971476"/>
              <a:ext cx="11896825" cy="10972800"/>
            </a:xfrm>
            <a:prstGeom prst="rect">
              <a:avLst/>
            </a:prstGeom>
          </p:spPr>
        </p:pic>
        <p:pic>
          <p:nvPicPr>
            <p:cNvPr id="3" name="Picture 2">
              <a:extLst>
                <a:ext uri="{FF2B5EF4-FFF2-40B4-BE49-F238E27FC236}">
                  <a16:creationId xmlns:a16="http://schemas.microsoft.com/office/drawing/2014/main" id="{FBD9CD5F-C538-41D0-BF43-42609AE84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71571" y="16971476"/>
              <a:ext cx="12625331" cy="10972800"/>
            </a:xfrm>
            <a:prstGeom prst="rect">
              <a:avLst/>
            </a:prstGeom>
          </p:spPr>
        </p:pic>
        <p:sp>
          <p:nvSpPr>
            <p:cNvPr id="6" name="Arrow: Right 5">
              <a:extLst>
                <a:ext uri="{FF2B5EF4-FFF2-40B4-BE49-F238E27FC236}">
                  <a16:creationId xmlns:a16="http://schemas.microsoft.com/office/drawing/2014/main" id="{CCF56106-FAB1-4E83-8FF1-FBC996E6016F}"/>
                </a:ext>
              </a:extLst>
            </p:cNvPr>
            <p:cNvSpPr/>
            <p:nvPr/>
          </p:nvSpPr>
          <p:spPr>
            <a:xfrm>
              <a:off x="13454743" y="20939319"/>
              <a:ext cx="3816828" cy="303711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Tree>
    <p:extLst>
      <p:ext uri="{BB962C8B-B14F-4D97-AF65-F5344CB8AC3E}">
        <p14:creationId xmlns:p14="http://schemas.microsoft.com/office/powerpoint/2010/main" val="2385724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3" name="Rectangle: Rounded Corners 2">
            <a:extLst>
              <a:ext uri="{FF2B5EF4-FFF2-40B4-BE49-F238E27FC236}">
                <a16:creationId xmlns:a16="http://schemas.microsoft.com/office/drawing/2014/main" id="{6DF6F3AB-480F-492B-A62E-1B2E6DA4BD22}"/>
              </a:ext>
            </a:extLst>
          </p:cNvPr>
          <p:cNvSpPr/>
          <p:nvPr/>
        </p:nvSpPr>
        <p:spPr>
          <a:xfrm>
            <a:off x="812600" y="278249"/>
            <a:ext cx="1764038" cy="139543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1866914" cy="365219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BC371E2C-2E34-4934-B255-73B79B165BD7}"/>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13</a:t>
            </a:r>
          </a:p>
        </p:txBody>
      </p:sp>
      <p:sp>
        <p:nvSpPr>
          <p:cNvPr id="23" name="TextBox 22">
            <a:extLst>
              <a:ext uri="{FF2B5EF4-FFF2-40B4-BE49-F238E27FC236}">
                <a16:creationId xmlns:a16="http://schemas.microsoft.com/office/drawing/2014/main" id="{246612CE-A762-428E-A969-0B061A0E967B}"/>
              </a:ext>
            </a:extLst>
          </p:cNvPr>
          <p:cNvSpPr txBox="1"/>
          <p:nvPr/>
        </p:nvSpPr>
        <p:spPr>
          <a:xfrm>
            <a:off x="89151" y="5360096"/>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14</a:t>
            </a:r>
          </a:p>
        </p:txBody>
      </p:sp>
      <p:sp>
        <p:nvSpPr>
          <p:cNvPr id="26" name="TextBox 25">
            <a:extLst>
              <a:ext uri="{FF2B5EF4-FFF2-40B4-BE49-F238E27FC236}">
                <a16:creationId xmlns:a16="http://schemas.microsoft.com/office/drawing/2014/main" id="{F92CF8D4-2AF2-47D3-A043-6DC0B6668190}"/>
              </a:ext>
            </a:extLst>
          </p:cNvPr>
          <p:cNvSpPr txBox="1"/>
          <p:nvPr/>
        </p:nvSpPr>
        <p:spPr>
          <a:xfrm>
            <a:off x="1975383" y="1145025"/>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7" name="Picture 36">
            <a:extLst>
              <a:ext uri="{FF2B5EF4-FFF2-40B4-BE49-F238E27FC236}">
                <a16:creationId xmlns:a16="http://schemas.microsoft.com/office/drawing/2014/main" id="{2A9DF066-7334-40EF-B0DD-F8A9358AD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21" y="521127"/>
            <a:ext cx="1031896" cy="842309"/>
          </a:xfrm>
          <a:prstGeom prst="rect">
            <a:avLst/>
          </a:prstGeom>
        </p:spPr>
      </p:pic>
      <p:pic>
        <p:nvPicPr>
          <p:cNvPr id="38" name="Picture 37">
            <a:extLst>
              <a:ext uri="{FF2B5EF4-FFF2-40B4-BE49-F238E27FC236}">
                <a16:creationId xmlns:a16="http://schemas.microsoft.com/office/drawing/2014/main" id="{75ECE0F7-F224-4996-AB4B-21172CB3E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983" y="5447565"/>
            <a:ext cx="835258" cy="685800"/>
          </a:xfrm>
          <a:prstGeom prst="rect">
            <a:avLst/>
          </a:prstGeom>
        </p:spPr>
      </p:pic>
      <p:sp>
        <p:nvSpPr>
          <p:cNvPr id="40" name="TextBox 39">
            <a:extLst>
              <a:ext uri="{FF2B5EF4-FFF2-40B4-BE49-F238E27FC236}">
                <a16:creationId xmlns:a16="http://schemas.microsoft.com/office/drawing/2014/main" id="{EA13169F-A10F-4847-BD2C-1D4651CBEF90}"/>
              </a:ext>
            </a:extLst>
          </p:cNvPr>
          <p:cNvSpPr txBox="1"/>
          <p:nvPr/>
        </p:nvSpPr>
        <p:spPr>
          <a:xfrm>
            <a:off x="1886192" y="5871440"/>
            <a:ext cx="461681"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x1</a:t>
            </a:r>
          </a:p>
        </p:txBody>
      </p:sp>
      <p:sp>
        <p:nvSpPr>
          <p:cNvPr id="43" name="TextBox 42">
            <a:extLst>
              <a:ext uri="{FF2B5EF4-FFF2-40B4-BE49-F238E27FC236}">
                <a16:creationId xmlns:a16="http://schemas.microsoft.com/office/drawing/2014/main" id="{10119ACB-E840-4724-8383-5CEA29CBFF87}"/>
              </a:ext>
            </a:extLst>
          </p:cNvPr>
          <p:cNvSpPr txBox="1"/>
          <p:nvPr/>
        </p:nvSpPr>
        <p:spPr>
          <a:xfrm>
            <a:off x="1846003" y="677970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50" name="TextBox 49">
            <a:extLst>
              <a:ext uri="{FF2B5EF4-FFF2-40B4-BE49-F238E27FC236}">
                <a16:creationId xmlns:a16="http://schemas.microsoft.com/office/drawing/2014/main" id="{6555C153-7104-4898-8900-4605D7968928}"/>
              </a:ext>
            </a:extLst>
          </p:cNvPr>
          <p:cNvSpPr txBox="1"/>
          <p:nvPr/>
        </p:nvSpPr>
        <p:spPr>
          <a:xfrm>
            <a:off x="1686101" y="8384722"/>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x6</a:t>
            </a:r>
          </a:p>
        </p:txBody>
      </p:sp>
      <p:pic>
        <p:nvPicPr>
          <p:cNvPr id="51" name="Picture 50">
            <a:extLst>
              <a:ext uri="{FF2B5EF4-FFF2-40B4-BE49-F238E27FC236}">
                <a16:creationId xmlns:a16="http://schemas.microsoft.com/office/drawing/2014/main" id="{B562FB7B-A96A-4BA3-A648-7E41F4679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983" y="6319746"/>
            <a:ext cx="777854" cy="685800"/>
          </a:xfrm>
          <a:prstGeom prst="rect">
            <a:avLst/>
          </a:prstGeom>
        </p:spPr>
      </p:pic>
      <p:pic>
        <p:nvPicPr>
          <p:cNvPr id="52" name="Picture 51">
            <a:extLst>
              <a:ext uri="{FF2B5EF4-FFF2-40B4-BE49-F238E27FC236}">
                <a16:creationId xmlns:a16="http://schemas.microsoft.com/office/drawing/2014/main" id="{CAEE96B0-842B-4E02-8993-EBBA18A6D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605" y="8155053"/>
            <a:ext cx="282014" cy="424364"/>
          </a:xfrm>
          <a:prstGeom prst="rect">
            <a:avLst/>
          </a:prstGeom>
        </p:spPr>
      </p:pic>
      <p:sp>
        <p:nvSpPr>
          <p:cNvPr id="53" name="TextBox 52">
            <a:extLst>
              <a:ext uri="{FF2B5EF4-FFF2-40B4-BE49-F238E27FC236}">
                <a16:creationId xmlns:a16="http://schemas.microsoft.com/office/drawing/2014/main" id="{AB4DE1C3-1336-4B15-9B3A-5A2FC83A559A}"/>
              </a:ext>
            </a:extLst>
          </p:cNvPr>
          <p:cNvSpPr txBox="1"/>
          <p:nvPr/>
        </p:nvSpPr>
        <p:spPr>
          <a:xfrm>
            <a:off x="1822256" y="769072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54" name="Picture 53">
            <a:extLst>
              <a:ext uri="{FF2B5EF4-FFF2-40B4-BE49-F238E27FC236}">
                <a16:creationId xmlns:a16="http://schemas.microsoft.com/office/drawing/2014/main" id="{4BEDA7BD-4EA9-4004-B9F6-6A726ECA8B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095" y="7191462"/>
            <a:ext cx="791034" cy="685800"/>
          </a:xfrm>
          <a:prstGeom prst="rect">
            <a:avLst/>
          </a:prstGeom>
        </p:spPr>
      </p:pic>
      <p:sp>
        <p:nvSpPr>
          <p:cNvPr id="24" name="TextBox 23">
            <a:extLst>
              <a:ext uri="{FF2B5EF4-FFF2-40B4-BE49-F238E27FC236}">
                <a16:creationId xmlns:a16="http://schemas.microsoft.com/office/drawing/2014/main" id="{DA61DFD3-6BDE-4DF6-AC2D-641598B70ECD}"/>
              </a:ext>
            </a:extLst>
          </p:cNvPr>
          <p:cNvSpPr txBox="1"/>
          <p:nvPr/>
        </p:nvSpPr>
        <p:spPr>
          <a:xfrm>
            <a:off x="2751292" y="195845"/>
            <a:ext cx="4873450" cy="1631216"/>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Attach the wheels to the motors </a:t>
            </a:r>
          </a:p>
          <a:p>
            <a:r>
              <a:rPr lang="en-US" sz="2500" dirty="0">
                <a:latin typeface="Roboto" panose="02000000000000000000" pitchFamily="2" charset="0"/>
                <a:ea typeface="Roboto" panose="02000000000000000000" pitchFamily="2" charset="0"/>
              </a:rPr>
              <a:t>using the set screw in the hubs. </a:t>
            </a:r>
          </a:p>
          <a:p>
            <a:r>
              <a:rPr lang="en-US" sz="2500" dirty="0">
                <a:latin typeface="Roboto" panose="02000000000000000000" pitchFamily="2" charset="0"/>
                <a:ea typeface="Roboto" panose="02000000000000000000" pitchFamily="2" charset="0"/>
              </a:rPr>
              <a:t>Tighten the set screw to the flat </a:t>
            </a:r>
          </a:p>
          <a:p>
            <a:r>
              <a:rPr lang="en-US" sz="2500" dirty="0">
                <a:latin typeface="Roboto" panose="02000000000000000000" pitchFamily="2" charset="0"/>
                <a:ea typeface="Roboto" panose="02000000000000000000" pitchFamily="2" charset="0"/>
              </a:rPr>
              <a:t>part of the motor shaft.</a:t>
            </a:r>
          </a:p>
        </p:txBody>
      </p:sp>
      <p:sp>
        <p:nvSpPr>
          <p:cNvPr id="25" name="TextBox 24">
            <a:extLst>
              <a:ext uri="{FF2B5EF4-FFF2-40B4-BE49-F238E27FC236}">
                <a16:creationId xmlns:a16="http://schemas.microsoft.com/office/drawing/2014/main" id="{86C5EDBE-6E1B-48BD-9E6D-B6FC245C3823}"/>
              </a:ext>
            </a:extLst>
          </p:cNvPr>
          <p:cNvSpPr txBox="1"/>
          <p:nvPr/>
        </p:nvSpPr>
        <p:spPr>
          <a:xfrm>
            <a:off x="2902886" y="5199751"/>
            <a:ext cx="4847802" cy="1246495"/>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Reattach the sensors into the </a:t>
            </a:r>
          </a:p>
          <a:p>
            <a:r>
              <a:rPr lang="en-US" sz="2500" dirty="0">
                <a:latin typeface="Roboto" panose="02000000000000000000" pitchFamily="2" charset="0"/>
                <a:ea typeface="Roboto" panose="02000000000000000000" pitchFamily="2" charset="0"/>
              </a:rPr>
              <a:t>position they were in before. </a:t>
            </a:r>
          </a:p>
          <a:p>
            <a:r>
              <a:rPr lang="en-US" sz="2500" dirty="0">
                <a:latin typeface="Roboto" panose="02000000000000000000" pitchFamily="2" charset="0"/>
                <a:ea typeface="Roboto" panose="02000000000000000000" pitchFamily="2" charset="0"/>
              </a:rPr>
              <a:t>Note the quick connect location.</a:t>
            </a:r>
          </a:p>
        </p:txBody>
      </p:sp>
      <p:pic>
        <p:nvPicPr>
          <p:cNvPr id="8" name="Picture 7">
            <a:extLst>
              <a:ext uri="{FF2B5EF4-FFF2-40B4-BE49-F238E27FC236}">
                <a16:creationId xmlns:a16="http://schemas.microsoft.com/office/drawing/2014/main" id="{23EBA7FD-0862-47E6-A712-847CA840B2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3789" y="1819386"/>
            <a:ext cx="3464822" cy="3011311"/>
          </a:xfrm>
          <a:prstGeom prst="rect">
            <a:avLst/>
          </a:prstGeom>
        </p:spPr>
      </p:pic>
      <p:pic>
        <p:nvPicPr>
          <p:cNvPr id="12" name="Picture 11">
            <a:extLst>
              <a:ext uri="{FF2B5EF4-FFF2-40B4-BE49-F238E27FC236}">
                <a16:creationId xmlns:a16="http://schemas.microsoft.com/office/drawing/2014/main" id="{3170BE15-8BC9-48D9-8211-54BFCD375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0372" y="6478898"/>
            <a:ext cx="3968403" cy="3448978"/>
          </a:xfrm>
          <a:prstGeom prst="rect">
            <a:avLst/>
          </a:prstGeom>
        </p:spPr>
      </p:pic>
    </p:spTree>
    <p:extLst>
      <p:ext uri="{BB962C8B-B14F-4D97-AF65-F5344CB8AC3E}">
        <p14:creationId xmlns:p14="http://schemas.microsoft.com/office/powerpoint/2010/main" val="74782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38A54F-C52B-4928-B0E1-6619114BD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95" y="998744"/>
            <a:ext cx="4208443" cy="3657600"/>
          </a:xfrm>
          <a:prstGeom prst="rect">
            <a:avLst/>
          </a:prstGeom>
        </p:spPr>
      </p:pic>
      <p:sp>
        <p:nvSpPr>
          <p:cNvPr id="29" name="TextBox 28">
            <a:extLst>
              <a:ext uri="{FF2B5EF4-FFF2-40B4-BE49-F238E27FC236}">
                <a16:creationId xmlns:a16="http://schemas.microsoft.com/office/drawing/2014/main" id="{F03DFD2D-1FB6-4E32-BE67-CEC1A20CFC38}"/>
              </a:ext>
            </a:extLst>
          </p:cNvPr>
          <p:cNvSpPr txBox="1"/>
          <p:nvPr/>
        </p:nvSpPr>
        <p:spPr>
          <a:xfrm>
            <a:off x="6488872" y="4098451"/>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30" name="TextBox 29">
            <a:extLst>
              <a:ext uri="{FF2B5EF4-FFF2-40B4-BE49-F238E27FC236}">
                <a16:creationId xmlns:a16="http://schemas.microsoft.com/office/drawing/2014/main" id="{1DB6B99D-D459-41D5-9D54-524EB3B4A417}"/>
              </a:ext>
            </a:extLst>
          </p:cNvPr>
          <p:cNvSpPr txBox="1"/>
          <p:nvPr/>
        </p:nvSpPr>
        <p:spPr>
          <a:xfrm>
            <a:off x="2472954" y="2707213"/>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sp>
        <p:nvSpPr>
          <p:cNvPr id="3" name="Rectangle: Rounded Corners 2">
            <a:extLst>
              <a:ext uri="{FF2B5EF4-FFF2-40B4-BE49-F238E27FC236}">
                <a16:creationId xmlns:a16="http://schemas.microsoft.com/office/drawing/2014/main" id="{6DF6F3AB-480F-492B-A62E-1B2E6DA4BD22}"/>
              </a:ext>
            </a:extLst>
          </p:cNvPr>
          <p:cNvSpPr/>
          <p:nvPr/>
        </p:nvSpPr>
        <p:spPr>
          <a:xfrm>
            <a:off x="873131" y="319065"/>
            <a:ext cx="1625141" cy="1632200"/>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BC371E2C-2E34-4934-B255-73B79B165BD7}"/>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15</a:t>
            </a:r>
          </a:p>
        </p:txBody>
      </p:sp>
      <p:sp>
        <p:nvSpPr>
          <p:cNvPr id="24" name="TextBox 23">
            <a:extLst>
              <a:ext uri="{FF2B5EF4-FFF2-40B4-BE49-F238E27FC236}">
                <a16:creationId xmlns:a16="http://schemas.microsoft.com/office/drawing/2014/main" id="{C0F6717B-6135-4C90-94B7-B91FCB331747}"/>
              </a:ext>
            </a:extLst>
          </p:cNvPr>
          <p:cNvSpPr txBox="1"/>
          <p:nvPr/>
        </p:nvSpPr>
        <p:spPr>
          <a:xfrm>
            <a:off x="1918858" y="89481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endParaRPr lang="en-US" sz="1250" dirty="0">
              <a:latin typeface="Roboto" panose="02000000000000000000" pitchFamily="2" charset="0"/>
              <a:ea typeface="Roboto" panose="02000000000000000000" pitchFamily="2" charset="0"/>
            </a:endParaRPr>
          </a:p>
        </p:txBody>
      </p:sp>
      <p:pic>
        <p:nvPicPr>
          <p:cNvPr id="25" name="Picture 24">
            <a:extLst>
              <a:ext uri="{FF2B5EF4-FFF2-40B4-BE49-F238E27FC236}">
                <a16:creationId xmlns:a16="http://schemas.microsoft.com/office/drawing/2014/main" id="{7F9790B2-8D37-4DA1-A83A-0FC862D70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94" y="438496"/>
            <a:ext cx="946337" cy="695097"/>
          </a:xfrm>
          <a:prstGeom prst="rect">
            <a:avLst/>
          </a:prstGeom>
        </p:spPr>
      </p:pic>
      <p:sp>
        <p:nvSpPr>
          <p:cNvPr id="27" name="TextBox 26">
            <a:extLst>
              <a:ext uri="{FF2B5EF4-FFF2-40B4-BE49-F238E27FC236}">
                <a16:creationId xmlns:a16="http://schemas.microsoft.com/office/drawing/2014/main" id="{30905B84-3110-46E4-93C7-7E4EEF1223EB}"/>
              </a:ext>
            </a:extLst>
          </p:cNvPr>
          <p:cNvSpPr txBox="1"/>
          <p:nvPr/>
        </p:nvSpPr>
        <p:spPr>
          <a:xfrm>
            <a:off x="1351480" y="1515518"/>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(8mm)</a:t>
            </a:r>
          </a:p>
        </p:txBody>
      </p:sp>
      <p:pic>
        <p:nvPicPr>
          <p:cNvPr id="28" name="Picture 27">
            <a:extLst>
              <a:ext uri="{FF2B5EF4-FFF2-40B4-BE49-F238E27FC236}">
                <a16:creationId xmlns:a16="http://schemas.microsoft.com/office/drawing/2014/main" id="{7F668110-E43E-41C3-BFFC-5F1C49A44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132" y="1253625"/>
            <a:ext cx="328600" cy="328600"/>
          </a:xfrm>
          <a:prstGeom prst="rect">
            <a:avLst/>
          </a:prstGeom>
        </p:spPr>
      </p:pic>
      <p:graphicFrame>
        <p:nvGraphicFramePr>
          <p:cNvPr id="31" name="Table 30">
            <a:extLst>
              <a:ext uri="{FF2B5EF4-FFF2-40B4-BE49-F238E27FC236}">
                <a16:creationId xmlns:a16="http://schemas.microsoft.com/office/drawing/2014/main" id="{C8534EDA-8F9D-4A41-84B4-CBFFB22F6031}"/>
              </a:ext>
            </a:extLst>
          </p:cNvPr>
          <p:cNvGraphicFramePr>
            <a:graphicFrameLocks noGrp="1"/>
          </p:cNvGraphicFramePr>
          <p:nvPr>
            <p:extLst>
              <p:ext uri="{D42A27DB-BD31-4B8C-83A1-F6EECF244321}">
                <p14:modId xmlns:p14="http://schemas.microsoft.com/office/powerpoint/2010/main" val="3091732885"/>
              </p:ext>
            </p:extLst>
          </p:nvPr>
        </p:nvGraphicFramePr>
        <p:xfrm>
          <a:off x="4088449" y="5313643"/>
          <a:ext cx="3514977" cy="3634740"/>
        </p:xfrm>
        <a:graphic>
          <a:graphicData uri="http://schemas.openxmlformats.org/drawingml/2006/table">
            <a:tbl>
              <a:tblPr firstRow="1" bandRow="1">
                <a:tableStyleId>{5C22544A-7EE6-4342-B048-85BDC9FD1C3A}</a:tableStyleId>
              </a:tblPr>
              <a:tblGrid>
                <a:gridCol w="1593935">
                  <a:extLst>
                    <a:ext uri="{9D8B030D-6E8A-4147-A177-3AD203B41FA5}">
                      <a16:colId xmlns:a16="http://schemas.microsoft.com/office/drawing/2014/main" val="130815134"/>
                    </a:ext>
                  </a:extLst>
                </a:gridCol>
                <a:gridCol w="749383">
                  <a:extLst>
                    <a:ext uri="{9D8B030D-6E8A-4147-A177-3AD203B41FA5}">
                      <a16:colId xmlns:a16="http://schemas.microsoft.com/office/drawing/2014/main" val="4217527882"/>
                    </a:ext>
                  </a:extLst>
                </a:gridCol>
                <a:gridCol w="1171659">
                  <a:extLst>
                    <a:ext uri="{9D8B030D-6E8A-4147-A177-3AD203B41FA5}">
                      <a16:colId xmlns:a16="http://schemas.microsoft.com/office/drawing/2014/main" val="2473108081"/>
                    </a:ext>
                  </a:extLst>
                </a:gridCol>
              </a:tblGrid>
              <a:tr h="605790">
                <a:tc>
                  <a:txBody>
                    <a:bodyPr/>
                    <a:lstStyle/>
                    <a:p>
                      <a:pPr algn="ctr"/>
                      <a:r>
                        <a:rPr lang="en-US" sz="1500" b="1" dirty="0">
                          <a:solidFill>
                            <a:schemeClr val="tx1"/>
                          </a:solidFill>
                          <a:latin typeface="Roboto" panose="02000000000000000000" pitchFamily="2" charset="0"/>
                          <a:ea typeface="Roboto" panose="02000000000000000000" pitchFamily="2" charset="0"/>
                        </a:rPr>
                        <a:t>Optical Distance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A0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15321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Touch Sensor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D0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1808925"/>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Integrating Gyro</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I2C</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8415234"/>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Right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M0</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709246"/>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Left Motor</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M1</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028809"/>
                  </a:ext>
                </a:extLst>
              </a:tr>
              <a:tr h="605790">
                <a:tc>
                  <a:txBody>
                    <a:bodyPr/>
                    <a:lstStyle/>
                    <a:p>
                      <a:pPr algn="ctr"/>
                      <a:r>
                        <a:rPr lang="en-US" sz="1500" b="1" dirty="0">
                          <a:solidFill>
                            <a:schemeClr val="tx1"/>
                          </a:solidFill>
                          <a:latin typeface="Roboto" panose="02000000000000000000" pitchFamily="2" charset="0"/>
                          <a:ea typeface="Roboto" panose="02000000000000000000" pitchFamily="2" charset="0"/>
                        </a:rPr>
                        <a:t>Battery</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108960" rtl="0" eaLnBrk="1" fontAlgn="auto" latinLnBrk="0" hangingPunct="1">
                        <a:lnSpc>
                          <a:spcPct val="100000"/>
                        </a:lnSpc>
                        <a:spcBef>
                          <a:spcPts val="0"/>
                        </a:spcBef>
                        <a:spcAft>
                          <a:spcPts val="0"/>
                        </a:spcAft>
                        <a:buClrTx/>
                        <a:buSzTx/>
                        <a:buFontTx/>
                        <a:buNone/>
                        <a:tabLst/>
                        <a:defRPr/>
                      </a:pPr>
                      <a:r>
                        <a:rPr lang="en-US" sz="2500" b="1"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en-US" sz="2500" b="1" dirty="0">
                        <a:solidFill>
                          <a:schemeClr val="tx1"/>
                        </a:solidFill>
                        <a:latin typeface="Roboto" panose="02000000000000000000" pitchFamily="2" charset="0"/>
                        <a:ea typeface="Roboto" panose="02000000000000000000" pitchFamily="2" charset="0"/>
                      </a:endParaRP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1" dirty="0">
                          <a:solidFill>
                            <a:schemeClr val="tx1"/>
                          </a:solidFill>
                          <a:latin typeface="Roboto" panose="02000000000000000000" pitchFamily="2" charset="0"/>
                          <a:ea typeface="Roboto" panose="02000000000000000000" pitchFamily="2" charset="0"/>
                        </a:rPr>
                        <a:t>BATT</a:t>
                      </a:r>
                    </a:p>
                  </a:txBody>
                  <a:tcPr marL="22860" marR="22860" marT="11430" marB="114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755752"/>
                  </a:ext>
                </a:extLst>
              </a:tr>
            </a:tbl>
          </a:graphicData>
        </a:graphic>
      </p:graphicFrame>
      <p:sp>
        <p:nvSpPr>
          <p:cNvPr id="32" name="Rectangle: Rounded Corners 31">
            <a:extLst>
              <a:ext uri="{FF2B5EF4-FFF2-40B4-BE49-F238E27FC236}">
                <a16:creationId xmlns:a16="http://schemas.microsoft.com/office/drawing/2014/main" id="{EBD60656-4BE0-41C6-9F79-61953E4BBFFB}"/>
              </a:ext>
            </a:extLst>
          </p:cNvPr>
          <p:cNvSpPr/>
          <p:nvPr/>
        </p:nvSpPr>
        <p:spPr>
          <a:xfrm>
            <a:off x="244929" y="4780356"/>
            <a:ext cx="7307036" cy="4816929"/>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pic>
        <p:nvPicPr>
          <p:cNvPr id="34" name="Picture 33">
            <a:extLst>
              <a:ext uri="{FF2B5EF4-FFF2-40B4-BE49-F238E27FC236}">
                <a16:creationId xmlns:a16="http://schemas.microsoft.com/office/drawing/2014/main" id="{DB30380E-986D-4974-A2B0-CF20B0573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519" y="5401643"/>
            <a:ext cx="556839" cy="457200"/>
          </a:xfrm>
          <a:prstGeom prst="rect">
            <a:avLst/>
          </a:prstGeom>
        </p:spPr>
      </p:pic>
      <p:pic>
        <p:nvPicPr>
          <p:cNvPr id="35" name="Picture 34">
            <a:extLst>
              <a:ext uri="{FF2B5EF4-FFF2-40B4-BE49-F238E27FC236}">
                <a16:creationId xmlns:a16="http://schemas.microsoft.com/office/drawing/2014/main" id="{B2CE4B04-BD33-463E-AD1E-BEFC8AD95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6994" y="8498333"/>
            <a:ext cx="566788" cy="457200"/>
          </a:xfrm>
          <a:prstGeom prst="rect">
            <a:avLst/>
          </a:prstGeom>
        </p:spPr>
      </p:pic>
      <p:pic>
        <p:nvPicPr>
          <p:cNvPr id="36" name="Picture 35">
            <a:extLst>
              <a:ext uri="{FF2B5EF4-FFF2-40B4-BE49-F238E27FC236}">
                <a16:creationId xmlns:a16="http://schemas.microsoft.com/office/drawing/2014/main" id="{8903138D-7199-4091-BB74-030422FA63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8260" y="6565986"/>
            <a:ext cx="527356" cy="457200"/>
          </a:xfrm>
          <a:prstGeom prst="rect">
            <a:avLst/>
          </a:prstGeom>
        </p:spPr>
      </p:pic>
      <p:pic>
        <p:nvPicPr>
          <p:cNvPr id="39" name="Picture 38">
            <a:extLst>
              <a:ext uri="{FF2B5EF4-FFF2-40B4-BE49-F238E27FC236}">
                <a16:creationId xmlns:a16="http://schemas.microsoft.com/office/drawing/2014/main" id="{FB031282-9B72-484C-9A3E-FCC1E80BD5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0546" y="5983815"/>
            <a:ext cx="518569" cy="457200"/>
          </a:xfrm>
          <a:prstGeom prst="rect">
            <a:avLst/>
          </a:prstGeom>
        </p:spPr>
      </p:pic>
      <p:pic>
        <p:nvPicPr>
          <p:cNvPr id="44" name="Picture 43">
            <a:extLst>
              <a:ext uri="{FF2B5EF4-FFF2-40B4-BE49-F238E27FC236}">
                <a16:creationId xmlns:a16="http://schemas.microsoft.com/office/drawing/2014/main" id="{07CC67F1-5DFC-4C72-AE52-2596274ED7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177" y="5147908"/>
            <a:ext cx="2793570" cy="4114800"/>
          </a:xfrm>
          <a:prstGeom prst="rect">
            <a:avLst/>
          </a:prstGeom>
        </p:spPr>
      </p:pic>
      <p:sp>
        <p:nvSpPr>
          <p:cNvPr id="21" name="TextBox 20">
            <a:extLst>
              <a:ext uri="{FF2B5EF4-FFF2-40B4-BE49-F238E27FC236}">
                <a16:creationId xmlns:a16="http://schemas.microsoft.com/office/drawing/2014/main" id="{65C42E4E-D7F7-4C67-B6F3-BA9219F617D2}"/>
              </a:ext>
            </a:extLst>
          </p:cNvPr>
          <p:cNvSpPr txBox="1"/>
          <p:nvPr/>
        </p:nvSpPr>
        <p:spPr>
          <a:xfrm>
            <a:off x="2615402" y="310213"/>
            <a:ext cx="5027338"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Reattach the Fusion Controller to </a:t>
            </a:r>
          </a:p>
          <a:p>
            <a:r>
              <a:rPr lang="en-US" sz="2500" dirty="0">
                <a:latin typeface="Roboto" panose="02000000000000000000" pitchFamily="2" charset="0"/>
                <a:ea typeface="Roboto" panose="02000000000000000000" pitchFamily="2" charset="0"/>
              </a:rPr>
              <a:t>the standoffs.</a:t>
            </a:r>
          </a:p>
        </p:txBody>
      </p:sp>
      <p:pic>
        <p:nvPicPr>
          <p:cNvPr id="7" name="Picture 6">
            <a:extLst>
              <a:ext uri="{FF2B5EF4-FFF2-40B4-BE49-F238E27FC236}">
                <a16:creationId xmlns:a16="http://schemas.microsoft.com/office/drawing/2014/main" id="{CD849D6B-0BA0-46B3-B723-4ACC666E54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2560" y="7188820"/>
            <a:ext cx="495656" cy="457200"/>
          </a:xfrm>
          <a:prstGeom prst="rect">
            <a:avLst/>
          </a:prstGeom>
        </p:spPr>
      </p:pic>
      <p:pic>
        <p:nvPicPr>
          <p:cNvPr id="33" name="Picture 32">
            <a:extLst>
              <a:ext uri="{FF2B5EF4-FFF2-40B4-BE49-F238E27FC236}">
                <a16:creationId xmlns:a16="http://schemas.microsoft.com/office/drawing/2014/main" id="{E5ABF487-0D8D-4593-8473-CFC24D579F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2560" y="7856581"/>
            <a:ext cx="495656" cy="457200"/>
          </a:xfrm>
          <a:prstGeom prst="rect">
            <a:avLst/>
          </a:prstGeom>
        </p:spPr>
      </p:pic>
    </p:spTree>
    <p:extLst>
      <p:ext uri="{BB962C8B-B14F-4D97-AF65-F5344CB8AC3E}">
        <p14:creationId xmlns:p14="http://schemas.microsoft.com/office/powerpoint/2010/main" val="388056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DB6195-72B5-4E3E-8FCC-80698FDED6D0}"/>
              </a:ext>
            </a:extLst>
          </p:cNvPr>
          <p:cNvSpPr/>
          <p:nvPr/>
        </p:nvSpPr>
        <p:spPr>
          <a:xfrm>
            <a:off x="389385" y="8465248"/>
            <a:ext cx="6993631" cy="1246495"/>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This document is published by Modern Robotics, Inc. No part of this document may be copied, published in print or shared online or otherwise publicly released without the express written consent of Modern Robotics, Inc.</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Specifications subject to change without notice.</a:t>
            </a:r>
          </a:p>
        </p:txBody>
      </p:sp>
      <p:sp>
        <p:nvSpPr>
          <p:cNvPr id="5" name="Rectangle 4">
            <a:extLst>
              <a:ext uri="{FF2B5EF4-FFF2-40B4-BE49-F238E27FC236}">
                <a16:creationId xmlns:a16="http://schemas.microsoft.com/office/drawing/2014/main" id="{D9EEBC7F-8197-4C47-83CE-C0C6F50AC1EA}"/>
              </a:ext>
            </a:extLst>
          </p:cNvPr>
          <p:cNvSpPr/>
          <p:nvPr/>
        </p:nvSpPr>
        <p:spPr>
          <a:xfrm>
            <a:off x="389385" y="463776"/>
            <a:ext cx="6993631" cy="2400657"/>
          </a:xfrm>
          <a:prstGeom prst="rect">
            <a:avLst/>
          </a:prstGeom>
        </p:spPr>
        <p:txBody>
          <a:bodyPr wrap="square">
            <a:spAutoFit/>
          </a:bodyPr>
          <a:lstStyle/>
          <a:p>
            <a:r>
              <a:rPr lang="en-US" sz="1500" dirty="0">
                <a:latin typeface="Roboto" panose="02000000000000000000" pitchFamily="2" charset="0"/>
                <a:ea typeface="Roboto" panose="02000000000000000000" pitchFamily="2" charset="0"/>
              </a:rPr>
              <a:t>These instructions outline how to modify a Fusion Base Bot to use the higher torque DC motors.</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Although the sensors used are different, this can be used to modify a Spartan Base Robot as well. You do not need to remove the Program Control Button (PCB) to make this modification.</a:t>
            </a:r>
          </a:p>
          <a:p>
            <a:endParaRPr lang="en-US" sz="1500" dirty="0">
              <a:latin typeface="Roboto" panose="02000000000000000000" pitchFamily="2" charset="0"/>
              <a:ea typeface="Roboto" panose="02000000000000000000" pitchFamily="2" charset="0"/>
            </a:endParaRPr>
          </a:p>
          <a:p>
            <a:r>
              <a:rPr lang="en-US" sz="1500" dirty="0">
                <a:latin typeface="Roboto" panose="02000000000000000000" pitchFamily="2" charset="0"/>
                <a:ea typeface="Roboto" panose="02000000000000000000" pitchFamily="2" charset="0"/>
              </a:rPr>
              <a:t>The next page has a list of additional materials required for the modification. Take note that the Quick Connects are moved when the sensors are reattached to avoid hitting the motors underneath.</a:t>
            </a:r>
          </a:p>
        </p:txBody>
      </p:sp>
      <p:grpSp>
        <p:nvGrpSpPr>
          <p:cNvPr id="2" name="Group 1">
            <a:extLst>
              <a:ext uri="{FF2B5EF4-FFF2-40B4-BE49-F238E27FC236}">
                <a16:creationId xmlns:a16="http://schemas.microsoft.com/office/drawing/2014/main" id="{91A52F8C-685A-4CF2-AAB2-AAC16A2AB940}"/>
              </a:ext>
            </a:extLst>
          </p:cNvPr>
          <p:cNvGrpSpPr/>
          <p:nvPr/>
        </p:nvGrpSpPr>
        <p:grpSpPr>
          <a:xfrm>
            <a:off x="389384" y="3408261"/>
            <a:ext cx="6993631" cy="4443910"/>
            <a:chOff x="1557537" y="12165762"/>
            <a:chExt cx="27974525" cy="17775639"/>
          </a:xfrm>
        </p:grpSpPr>
        <p:pic>
          <p:nvPicPr>
            <p:cNvPr id="4" name="Picture 3">
              <a:extLst>
                <a:ext uri="{FF2B5EF4-FFF2-40B4-BE49-F238E27FC236}">
                  <a16:creationId xmlns:a16="http://schemas.microsoft.com/office/drawing/2014/main" id="{B915D237-F636-4871-AF0E-FCC31F24F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831" y="14176995"/>
              <a:ext cx="17091935" cy="15764406"/>
            </a:xfrm>
            <a:prstGeom prst="rect">
              <a:avLst/>
            </a:prstGeom>
          </p:spPr>
        </p:pic>
        <p:sp>
          <p:nvSpPr>
            <p:cNvPr id="8" name="Rectangle 7">
              <a:extLst>
                <a:ext uri="{FF2B5EF4-FFF2-40B4-BE49-F238E27FC236}">
                  <a16:creationId xmlns:a16="http://schemas.microsoft.com/office/drawing/2014/main" id="{98091D11-762C-4983-95E2-17CA323410B5}"/>
                </a:ext>
              </a:extLst>
            </p:cNvPr>
            <p:cNvSpPr/>
            <p:nvPr/>
          </p:nvSpPr>
          <p:spPr>
            <a:xfrm>
              <a:off x="1557537" y="12165762"/>
              <a:ext cx="27974525" cy="1908216"/>
            </a:xfrm>
            <a:prstGeom prst="rect">
              <a:avLst/>
            </a:prstGeom>
          </p:spPr>
          <p:txBody>
            <a:bodyPr wrap="square">
              <a:spAutoFit/>
            </a:bodyPr>
            <a:lstStyle/>
            <a:p>
              <a:pPr algn="ctr"/>
              <a:r>
                <a:rPr lang="en-US" sz="2500" b="1" dirty="0">
                  <a:latin typeface="Roboto" panose="02000000000000000000" pitchFamily="2" charset="0"/>
                  <a:ea typeface="Roboto" panose="02000000000000000000" pitchFamily="2" charset="0"/>
                </a:rPr>
                <a:t>Original Build</a:t>
              </a:r>
            </a:p>
          </p:txBody>
        </p:sp>
      </p:grpSp>
    </p:spTree>
    <p:extLst>
      <p:ext uri="{BB962C8B-B14F-4D97-AF65-F5344CB8AC3E}">
        <p14:creationId xmlns:p14="http://schemas.microsoft.com/office/powerpoint/2010/main" val="288752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73CBD7-0EFA-4733-B5DB-6614594FC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465" y="1597824"/>
            <a:ext cx="1563722" cy="1643913"/>
          </a:xfrm>
          <a:prstGeom prst="rect">
            <a:avLst/>
          </a:prstGeom>
        </p:spPr>
      </p:pic>
      <p:pic>
        <p:nvPicPr>
          <p:cNvPr id="7" name="Picture 6">
            <a:extLst>
              <a:ext uri="{FF2B5EF4-FFF2-40B4-BE49-F238E27FC236}">
                <a16:creationId xmlns:a16="http://schemas.microsoft.com/office/drawing/2014/main" id="{FBEDAE8F-07AF-472E-98E0-A17E00413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27" y="6908455"/>
            <a:ext cx="1968097" cy="1815400"/>
          </a:xfrm>
          <a:prstGeom prst="rect">
            <a:avLst/>
          </a:prstGeom>
        </p:spPr>
      </p:pic>
      <p:sp>
        <p:nvSpPr>
          <p:cNvPr id="4" name="TextBox 3">
            <a:extLst>
              <a:ext uri="{FF2B5EF4-FFF2-40B4-BE49-F238E27FC236}">
                <a16:creationId xmlns:a16="http://schemas.microsoft.com/office/drawing/2014/main" id="{A6BBE25D-3C02-40D4-9DDB-6521C8968692}"/>
              </a:ext>
            </a:extLst>
          </p:cNvPr>
          <p:cNvSpPr txBox="1"/>
          <p:nvPr/>
        </p:nvSpPr>
        <p:spPr>
          <a:xfrm>
            <a:off x="707287" y="167471"/>
            <a:ext cx="6357831" cy="630942"/>
          </a:xfrm>
          <a:prstGeom prst="rect">
            <a:avLst/>
          </a:prstGeom>
          <a:noFill/>
        </p:spPr>
        <p:txBody>
          <a:bodyPr wrap="none" rtlCol="0">
            <a:spAutoFit/>
          </a:bodyPr>
          <a:lstStyle/>
          <a:p>
            <a:pPr algn="ctr"/>
            <a:r>
              <a:rPr lang="en-US" sz="3500" dirty="0">
                <a:latin typeface="Roboto" panose="02000000000000000000" pitchFamily="2" charset="0"/>
                <a:ea typeface="Roboto" panose="02000000000000000000" pitchFamily="2" charset="0"/>
              </a:rPr>
              <a:t>Parts Needed For Modification</a:t>
            </a:r>
          </a:p>
        </p:txBody>
      </p:sp>
      <p:pic>
        <p:nvPicPr>
          <p:cNvPr id="8" name="Picture 7">
            <a:extLst>
              <a:ext uri="{FF2B5EF4-FFF2-40B4-BE49-F238E27FC236}">
                <a16:creationId xmlns:a16="http://schemas.microsoft.com/office/drawing/2014/main" id="{A6778D8A-B06F-4871-A337-801E01751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758" y="4515262"/>
            <a:ext cx="875972" cy="1012507"/>
          </a:xfrm>
          <a:prstGeom prst="rect">
            <a:avLst/>
          </a:prstGeom>
        </p:spPr>
      </p:pic>
      <p:grpSp>
        <p:nvGrpSpPr>
          <p:cNvPr id="41" name="Group 40">
            <a:extLst>
              <a:ext uri="{FF2B5EF4-FFF2-40B4-BE49-F238E27FC236}">
                <a16:creationId xmlns:a16="http://schemas.microsoft.com/office/drawing/2014/main" id="{85BB16A9-248E-4240-98E5-F3507A2AA559}"/>
              </a:ext>
            </a:extLst>
          </p:cNvPr>
          <p:cNvGrpSpPr/>
          <p:nvPr/>
        </p:nvGrpSpPr>
        <p:grpSpPr>
          <a:xfrm>
            <a:off x="1594668" y="7176887"/>
            <a:ext cx="1215374" cy="1170607"/>
            <a:chOff x="5388830" y="26750886"/>
            <a:chExt cx="2085617" cy="1993174"/>
          </a:xfrm>
        </p:grpSpPr>
        <p:pic>
          <p:nvPicPr>
            <p:cNvPr id="43" name="Picture 42">
              <a:extLst>
                <a:ext uri="{FF2B5EF4-FFF2-40B4-BE49-F238E27FC236}">
                  <a16:creationId xmlns:a16="http://schemas.microsoft.com/office/drawing/2014/main" id="{9A59029C-DC9D-4739-BB8E-1B997A569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8830" y="26750886"/>
              <a:ext cx="1929075" cy="1993174"/>
            </a:xfrm>
            <a:prstGeom prst="rect">
              <a:avLst/>
            </a:prstGeom>
          </p:spPr>
        </p:pic>
        <p:pic>
          <p:nvPicPr>
            <p:cNvPr id="45" name="Picture 44">
              <a:extLst>
                <a:ext uri="{FF2B5EF4-FFF2-40B4-BE49-F238E27FC236}">
                  <a16:creationId xmlns:a16="http://schemas.microsoft.com/office/drawing/2014/main" id="{C989087B-F181-446E-9484-78381D3B52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1363" y="26772813"/>
              <a:ext cx="313084" cy="512320"/>
            </a:xfrm>
            <a:prstGeom prst="rect">
              <a:avLst/>
            </a:prstGeom>
          </p:spPr>
        </p:pic>
      </p:grpSp>
      <p:pic>
        <p:nvPicPr>
          <p:cNvPr id="24" name="Picture 23">
            <a:extLst>
              <a:ext uri="{FF2B5EF4-FFF2-40B4-BE49-F238E27FC236}">
                <a16:creationId xmlns:a16="http://schemas.microsoft.com/office/drawing/2014/main" id="{EC3AB43A-B058-440C-BD0C-0FB86E828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9134" y="4928134"/>
            <a:ext cx="727199" cy="727199"/>
          </a:xfrm>
          <a:prstGeom prst="rect">
            <a:avLst/>
          </a:prstGeom>
        </p:spPr>
      </p:pic>
      <p:pic>
        <p:nvPicPr>
          <p:cNvPr id="6" name="Picture 5">
            <a:extLst>
              <a:ext uri="{FF2B5EF4-FFF2-40B4-BE49-F238E27FC236}">
                <a16:creationId xmlns:a16="http://schemas.microsoft.com/office/drawing/2014/main" id="{1FC724C4-C7B5-4568-B492-1BFEF021D5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788" y="1876262"/>
            <a:ext cx="1624164" cy="1087039"/>
          </a:xfrm>
          <a:prstGeom prst="rect">
            <a:avLst/>
          </a:prstGeom>
        </p:spPr>
      </p:pic>
      <p:graphicFrame>
        <p:nvGraphicFramePr>
          <p:cNvPr id="2" name="Table 1">
            <a:extLst>
              <a:ext uri="{FF2B5EF4-FFF2-40B4-BE49-F238E27FC236}">
                <a16:creationId xmlns:a16="http://schemas.microsoft.com/office/drawing/2014/main" id="{7231ED1F-F9C0-4617-8462-26ACC5EB9D88}"/>
              </a:ext>
            </a:extLst>
          </p:cNvPr>
          <p:cNvGraphicFramePr>
            <a:graphicFrameLocks noGrp="1"/>
          </p:cNvGraphicFramePr>
          <p:nvPr>
            <p:extLst>
              <p:ext uri="{D42A27DB-BD31-4B8C-83A1-F6EECF244321}">
                <p14:modId xmlns:p14="http://schemas.microsoft.com/office/powerpoint/2010/main" val="4282949539"/>
              </p:ext>
            </p:extLst>
          </p:nvPr>
        </p:nvGraphicFramePr>
        <p:xfrm>
          <a:off x="1011737" y="1053672"/>
          <a:ext cx="6857194" cy="8123466"/>
        </p:xfrm>
        <a:graphic>
          <a:graphicData uri="http://schemas.openxmlformats.org/drawingml/2006/table">
            <a:tbl>
              <a:tblPr firstRow="1" bandRow="1">
                <a:tableStyleId>{5C22544A-7EE6-4342-B048-85BDC9FD1C3A}</a:tableStyleId>
              </a:tblPr>
              <a:tblGrid>
                <a:gridCol w="3428597">
                  <a:extLst>
                    <a:ext uri="{9D8B030D-6E8A-4147-A177-3AD203B41FA5}">
                      <a16:colId xmlns:a16="http://schemas.microsoft.com/office/drawing/2014/main" val="747046207"/>
                    </a:ext>
                  </a:extLst>
                </a:gridCol>
                <a:gridCol w="3428597">
                  <a:extLst>
                    <a:ext uri="{9D8B030D-6E8A-4147-A177-3AD203B41FA5}">
                      <a16:colId xmlns:a16="http://schemas.microsoft.com/office/drawing/2014/main" val="16059825"/>
                    </a:ext>
                  </a:extLst>
                </a:gridCol>
              </a:tblGrid>
              <a:tr h="2707822">
                <a:tc>
                  <a:txBody>
                    <a:bodyPr/>
                    <a:lstStyle/>
                    <a:p>
                      <a:pPr algn="l"/>
                      <a:r>
                        <a:rPr lang="en-US" sz="2000" b="1" dirty="0">
                          <a:solidFill>
                            <a:schemeClr val="tx1"/>
                          </a:solidFill>
                          <a:latin typeface="Roboto" panose="02000000000000000000" pitchFamily="2" charset="0"/>
                          <a:ea typeface="Roboto" panose="02000000000000000000" pitchFamily="2" charset="0"/>
                        </a:rPr>
                        <a:t>x1</a:t>
                      </a:r>
                    </a:p>
                    <a:p>
                      <a:pPr algn="l"/>
                      <a:r>
                        <a:rPr lang="en-US" sz="2000" b="1" dirty="0">
                          <a:solidFill>
                            <a:schemeClr val="tx1"/>
                          </a:solidFill>
                          <a:latin typeface="Roboto" panose="02000000000000000000" pitchFamily="2" charset="0"/>
                          <a:ea typeface="Roboto" panose="02000000000000000000" pitchFamily="2" charset="0"/>
                        </a:rPr>
                        <a:t>05-0303</a:t>
                      </a:r>
                    </a:p>
                    <a:p>
                      <a:pPr algn="l"/>
                      <a:r>
                        <a:rPr lang="en-US" sz="2000" b="1" dirty="0">
                          <a:solidFill>
                            <a:schemeClr val="tx1"/>
                          </a:solidFill>
                          <a:latin typeface="Roboto" panose="02000000000000000000" pitchFamily="2" charset="0"/>
                          <a:ea typeface="Roboto" panose="02000000000000000000" pitchFamily="2" charset="0"/>
                        </a:rPr>
                        <a:t>3x3 Flanged Plate</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1" dirty="0">
                          <a:solidFill>
                            <a:schemeClr val="tx1"/>
                          </a:solidFill>
                          <a:latin typeface="Roboto" panose="02000000000000000000" pitchFamily="2" charset="0"/>
                          <a:ea typeface="Roboto" panose="02000000000000000000" pitchFamily="2" charset="0"/>
                        </a:rPr>
                        <a:t>x2</a:t>
                      </a:r>
                    </a:p>
                    <a:p>
                      <a:pPr algn="l"/>
                      <a:r>
                        <a:rPr lang="en-US" sz="2000" b="1" dirty="0">
                          <a:solidFill>
                            <a:schemeClr val="tx1"/>
                          </a:solidFill>
                          <a:latin typeface="Roboto" panose="02000000000000000000" pitchFamily="2" charset="0"/>
                          <a:ea typeface="Roboto" panose="02000000000000000000" pitchFamily="2" charset="0"/>
                        </a:rPr>
                        <a:t>45-1065</a:t>
                      </a:r>
                    </a:p>
                    <a:p>
                      <a:pPr algn="l"/>
                      <a:r>
                        <a:rPr lang="en-US" sz="2000" b="1" dirty="0">
                          <a:solidFill>
                            <a:schemeClr val="tx1"/>
                          </a:solidFill>
                          <a:latin typeface="Roboto" panose="02000000000000000000" pitchFamily="2" charset="0"/>
                          <a:ea typeface="Roboto" panose="02000000000000000000" pitchFamily="2" charset="0"/>
                        </a:rPr>
                        <a:t>Accessory Mount</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1785"/>
                  </a:ext>
                </a:extLst>
              </a:tr>
              <a:tr h="2707822">
                <a:tc>
                  <a:txBody>
                    <a:bodyPr/>
                    <a:lstStyle/>
                    <a:p>
                      <a:pPr algn="l"/>
                      <a:r>
                        <a:rPr lang="en-US" sz="2000" b="1" dirty="0">
                          <a:solidFill>
                            <a:schemeClr val="tx1"/>
                          </a:solidFill>
                          <a:latin typeface="Roboto" panose="02000000000000000000" pitchFamily="2" charset="0"/>
                          <a:ea typeface="Roboto" panose="02000000000000000000" pitchFamily="2" charset="0"/>
                        </a:rPr>
                        <a:t>x4</a:t>
                      </a:r>
                    </a:p>
                    <a:p>
                      <a:pPr algn="l"/>
                      <a:r>
                        <a:rPr lang="en-US" sz="2000" b="1" dirty="0">
                          <a:solidFill>
                            <a:schemeClr val="tx1"/>
                          </a:solidFill>
                          <a:latin typeface="Roboto" panose="02000000000000000000" pitchFamily="2" charset="0"/>
                          <a:ea typeface="Roboto" panose="02000000000000000000" pitchFamily="2" charset="0"/>
                        </a:rPr>
                        <a:t>13-0004</a:t>
                      </a:r>
                    </a:p>
                    <a:p>
                      <a:pPr algn="l"/>
                      <a:r>
                        <a:rPr lang="en-US" sz="2000" b="1" dirty="0">
                          <a:solidFill>
                            <a:schemeClr val="tx1"/>
                          </a:solidFill>
                          <a:latin typeface="Roboto" panose="02000000000000000000" pitchFamily="2" charset="0"/>
                          <a:ea typeface="Roboto" panose="02000000000000000000" pitchFamily="2" charset="0"/>
                        </a:rPr>
                        <a:t>8mm Spacer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1" dirty="0">
                          <a:solidFill>
                            <a:schemeClr val="tx1"/>
                          </a:solidFill>
                          <a:latin typeface="Roboto" panose="02000000000000000000" pitchFamily="2" charset="0"/>
                          <a:ea typeface="Roboto" panose="02000000000000000000" pitchFamily="2" charset="0"/>
                        </a:rPr>
                        <a:t>x4</a:t>
                      </a:r>
                    </a:p>
                    <a:p>
                      <a:pPr algn="l"/>
                      <a:r>
                        <a:rPr lang="en-US" sz="2000" b="1" dirty="0">
                          <a:solidFill>
                            <a:schemeClr val="tx1"/>
                          </a:solidFill>
                          <a:latin typeface="Roboto" panose="02000000000000000000" pitchFamily="2" charset="0"/>
                          <a:ea typeface="Roboto" panose="02000000000000000000" pitchFamily="2" charset="0"/>
                        </a:rPr>
                        <a:t>11-3100</a:t>
                      </a:r>
                    </a:p>
                    <a:p>
                      <a:pPr algn="l"/>
                      <a:r>
                        <a:rPr lang="en-US" sz="2000" b="1" dirty="0">
                          <a:solidFill>
                            <a:schemeClr val="tx1"/>
                          </a:solidFill>
                          <a:latin typeface="Roboto" panose="02000000000000000000" pitchFamily="2" charset="0"/>
                          <a:ea typeface="Roboto" panose="02000000000000000000" pitchFamily="2" charset="0"/>
                        </a:rPr>
                        <a:t>M3 Motor Screw</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278123"/>
                  </a:ext>
                </a:extLst>
              </a:tr>
              <a:tr h="2707822">
                <a:tc>
                  <a:txBody>
                    <a:bodyPr/>
                    <a:lstStyle/>
                    <a:p>
                      <a:pPr algn="l"/>
                      <a:r>
                        <a:rPr lang="en-US" sz="2000" b="1" dirty="0">
                          <a:solidFill>
                            <a:schemeClr val="tx1"/>
                          </a:solidFill>
                          <a:latin typeface="Roboto" panose="02000000000000000000" pitchFamily="2" charset="0"/>
                          <a:ea typeface="Roboto" panose="02000000000000000000" pitchFamily="2" charset="0"/>
                        </a:rPr>
                        <a:t>x2</a:t>
                      </a:r>
                    </a:p>
                    <a:p>
                      <a:pPr algn="l"/>
                      <a:r>
                        <a:rPr lang="en-US" sz="2000" b="1" dirty="0">
                          <a:solidFill>
                            <a:schemeClr val="tx1"/>
                          </a:solidFill>
                          <a:latin typeface="Roboto" panose="02000000000000000000" pitchFamily="2" charset="0"/>
                          <a:ea typeface="Roboto" panose="02000000000000000000" pitchFamily="2" charset="0"/>
                        </a:rPr>
                        <a:t>60-0026</a:t>
                      </a:r>
                    </a:p>
                    <a:p>
                      <a:pPr algn="l"/>
                      <a:r>
                        <a:rPr lang="en-US" sz="2000" b="1" dirty="0">
                          <a:solidFill>
                            <a:schemeClr val="tx1"/>
                          </a:solidFill>
                          <a:latin typeface="Roboto" panose="02000000000000000000" pitchFamily="2" charset="0"/>
                          <a:ea typeface="Roboto" panose="02000000000000000000" pitchFamily="2" charset="0"/>
                        </a:rPr>
                        <a:t>4-Hole Wheel Hub</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1" dirty="0">
                          <a:solidFill>
                            <a:schemeClr val="tx1"/>
                          </a:solidFill>
                          <a:latin typeface="Roboto" panose="02000000000000000000" pitchFamily="2" charset="0"/>
                          <a:ea typeface="Roboto" panose="02000000000000000000" pitchFamily="2" charset="0"/>
                        </a:rPr>
                        <a:t>X2</a:t>
                      </a:r>
                    </a:p>
                    <a:p>
                      <a:pPr algn="l"/>
                      <a:r>
                        <a:rPr lang="en-US" sz="2000" b="1">
                          <a:solidFill>
                            <a:schemeClr val="tx1"/>
                          </a:solidFill>
                          <a:latin typeface="Roboto" panose="02000000000000000000" pitchFamily="2" charset="0"/>
                          <a:ea typeface="Roboto" panose="02000000000000000000" pitchFamily="2" charset="0"/>
                        </a:rPr>
                        <a:t>14-0134</a:t>
                      </a:r>
                      <a:endParaRPr lang="en-US" sz="2000" b="1" dirty="0">
                        <a:solidFill>
                          <a:schemeClr val="tx1"/>
                        </a:solidFill>
                        <a:latin typeface="Roboto" panose="02000000000000000000" pitchFamily="2" charset="0"/>
                        <a:ea typeface="Roboto" panose="02000000000000000000" pitchFamily="2" charset="0"/>
                      </a:endParaRPr>
                    </a:p>
                    <a:p>
                      <a:pPr algn="l"/>
                      <a:r>
                        <a:rPr lang="en-US" sz="2000" b="1" dirty="0">
                          <a:solidFill>
                            <a:schemeClr val="tx1"/>
                          </a:solidFill>
                          <a:latin typeface="Roboto" panose="02000000000000000000" pitchFamily="2" charset="0"/>
                          <a:ea typeface="Roboto" panose="02000000000000000000" pitchFamily="2" charset="0"/>
                        </a:rPr>
                        <a:t>6V DC Motor</a:t>
                      </a:r>
                    </a:p>
                  </a:txBody>
                  <a:tcPr marL="22860" marR="22860" marT="11430" marB="1143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3250863"/>
                  </a:ext>
                </a:extLst>
              </a:tr>
            </a:tbl>
          </a:graphicData>
        </a:graphic>
      </p:graphicFrame>
    </p:spTree>
    <p:extLst>
      <p:ext uri="{BB962C8B-B14F-4D97-AF65-F5344CB8AC3E}">
        <p14:creationId xmlns:p14="http://schemas.microsoft.com/office/powerpoint/2010/main" val="109385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a:t>
            </a:r>
          </a:p>
        </p:txBody>
      </p:sp>
      <p:sp>
        <p:nvSpPr>
          <p:cNvPr id="9" name="TextBox 8">
            <a:extLst>
              <a:ext uri="{FF2B5EF4-FFF2-40B4-BE49-F238E27FC236}">
                <a16:creationId xmlns:a16="http://schemas.microsoft.com/office/drawing/2014/main" id="{78775E8F-FE1E-469B-AEB5-85326E965A26}"/>
              </a:ext>
            </a:extLst>
          </p:cNvPr>
          <p:cNvSpPr txBox="1"/>
          <p:nvPr/>
        </p:nvSpPr>
        <p:spPr>
          <a:xfrm>
            <a:off x="227009" y="5360096"/>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2</a:t>
            </a:r>
          </a:p>
        </p:txBody>
      </p:sp>
      <p:pic>
        <p:nvPicPr>
          <p:cNvPr id="16" name="Picture 15">
            <a:extLst>
              <a:ext uri="{FF2B5EF4-FFF2-40B4-BE49-F238E27FC236}">
                <a16:creationId xmlns:a16="http://schemas.microsoft.com/office/drawing/2014/main" id="{B747396A-6F72-4A79-974F-723C23495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537" y="1040704"/>
            <a:ext cx="3963327" cy="3657600"/>
          </a:xfrm>
          <a:prstGeom prst="rect">
            <a:avLst/>
          </a:prstGeom>
        </p:spPr>
      </p:pic>
      <p:sp>
        <p:nvSpPr>
          <p:cNvPr id="38" name="TextBox 37">
            <a:extLst>
              <a:ext uri="{FF2B5EF4-FFF2-40B4-BE49-F238E27FC236}">
                <a16:creationId xmlns:a16="http://schemas.microsoft.com/office/drawing/2014/main" id="{0FDD60F8-1072-481E-8A30-61627B058940}"/>
              </a:ext>
            </a:extLst>
          </p:cNvPr>
          <p:cNvSpPr txBox="1"/>
          <p:nvPr/>
        </p:nvSpPr>
        <p:spPr>
          <a:xfrm>
            <a:off x="767662" y="359154"/>
            <a:ext cx="5628464" cy="47705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controller from the robot.</a:t>
            </a:r>
          </a:p>
        </p:txBody>
      </p:sp>
      <p:pic>
        <p:nvPicPr>
          <p:cNvPr id="20" name="Picture 19">
            <a:extLst>
              <a:ext uri="{FF2B5EF4-FFF2-40B4-BE49-F238E27FC236}">
                <a16:creationId xmlns:a16="http://schemas.microsoft.com/office/drawing/2014/main" id="{3C0A2ADA-FA01-4F21-8848-2B789CB07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314" y="6041646"/>
            <a:ext cx="4043772" cy="3657600"/>
          </a:xfrm>
          <a:prstGeom prst="rect">
            <a:avLst/>
          </a:prstGeom>
        </p:spPr>
      </p:pic>
      <p:sp>
        <p:nvSpPr>
          <p:cNvPr id="47" name="TextBox 46">
            <a:extLst>
              <a:ext uri="{FF2B5EF4-FFF2-40B4-BE49-F238E27FC236}">
                <a16:creationId xmlns:a16="http://schemas.microsoft.com/office/drawing/2014/main" id="{1A77FCD0-394B-487A-A170-FE03B3686A64}"/>
              </a:ext>
            </a:extLst>
          </p:cNvPr>
          <p:cNvSpPr txBox="1"/>
          <p:nvPr/>
        </p:nvSpPr>
        <p:spPr>
          <a:xfrm>
            <a:off x="854747" y="5449698"/>
            <a:ext cx="5379999" cy="47705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sensors from the robot.</a:t>
            </a:r>
          </a:p>
        </p:txBody>
      </p:sp>
    </p:spTree>
    <p:extLst>
      <p:ext uri="{BB962C8B-B14F-4D97-AF65-F5344CB8AC3E}">
        <p14:creationId xmlns:p14="http://schemas.microsoft.com/office/powerpoint/2010/main" val="341578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3</a:t>
            </a:r>
          </a:p>
        </p:txBody>
      </p:sp>
      <p:sp>
        <p:nvSpPr>
          <p:cNvPr id="9" name="TextBox 8">
            <a:extLst>
              <a:ext uri="{FF2B5EF4-FFF2-40B4-BE49-F238E27FC236}">
                <a16:creationId xmlns:a16="http://schemas.microsoft.com/office/drawing/2014/main" id="{78775E8F-FE1E-469B-AEB5-85326E965A26}"/>
              </a:ext>
            </a:extLst>
          </p:cNvPr>
          <p:cNvSpPr txBox="1"/>
          <p:nvPr/>
        </p:nvSpPr>
        <p:spPr>
          <a:xfrm>
            <a:off x="227009" y="5360096"/>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4</a:t>
            </a:r>
          </a:p>
        </p:txBody>
      </p:sp>
      <p:sp>
        <p:nvSpPr>
          <p:cNvPr id="38" name="TextBox 37">
            <a:extLst>
              <a:ext uri="{FF2B5EF4-FFF2-40B4-BE49-F238E27FC236}">
                <a16:creationId xmlns:a16="http://schemas.microsoft.com/office/drawing/2014/main" id="{0FDD60F8-1072-481E-8A30-61627B058940}"/>
              </a:ext>
            </a:extLst>
          </p:cNvPr>
          <p:cNvSpPr txBox="1"/>
          <p:nvPr/>
        </p:nvSpPr>
        <p:spPr>
          <a:xfrm>
            <a:off x="767662" y="359154"/>
            <a:ext cx="6455613"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front plate from the robot. </a:t>
            </a:r>
          </a:p>
          <a:p>
            <a:r>
              <a:rPr lang="en-US" sz="2500" dirty="0">
                <a:latin typeface="Roboto" panose="02000000000000000000" pitchFamily="2" charset="0"/>
                <a:ea typeface="Roboto" panose="02000000000000000000" pitchFamily="2" charset="0"/>
              </a:rPr>
              <a:t>Disassemble the front plate after removing.</a:t>
            </a:r>
          </a:p>
        </p:txBody>
      </p:sp>
      <p:sp>
        <p:nvSpPr>
          <p:cNvPr id="47" name="TextBox 46">
            <a:extLst>
              <a:ext uri="{FF2B5EF4-FFF2-40B4-BE49-F238E27FC236}">
                <a16:creationId xmlns:a16="http://schemas.microsoft.com/office/drawing/2014/main" id="{1A77FCD0-394B-487A-A170-FE03B3686A64}"/>
              </a:ext>
            </a:extLst>
          </p:cNvPr>
          <p:cNvSpPr txBox="1"/>
          <p:nvPr/>
        </p:nvSpPr>
        <p:spPr>
          <a:xfrm>
            <a:off x="854748" y="5449698"/>
            <a:ext cx="6386685"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Touch Sensor Plate Assembly </a:t>
            </a:r>
          </a:p>
          <a:p>
            <a:r>
              <a:rPr lang="en-US" sz="2500" dirty="0">
                <a:latin typeface="Roboto" panose="02000000000000000000" pitchFamily="2" charset="0"/>
                <a:ea typeface="Roboto" panose="02000000000000000000" pitchFamily="2" charset="0"/>
              </a:rPr>
              <a:t>from the robot.</a:t>
            </a:r>
          </a:p>
        </p:txBody>
      </p:sp>
      <p:pic>
        <p:nvPicPr>
          <p:cNvPr id="3" name="Picture 2">
            <a:extLst>
              <a:ext uri="{FF2B5EF4-FFF2-40B4-BE49-F238E27FC236}">
                <a16:creationId xmlns:a16="http://schemas.microsoft.com/office/drawing/2014/main" id="{317DFE59-A758-4BC4-A136-6BF2865EA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25" y="1151679"/>
            <a:ext cx="4169550" cy="3657600"/>
          </a:xfrm>
          <a:prstGeom prst="rect">
            <a:avLst/>
          </a:prstGeom>
        </p:spPr>
      </p:pic>
      <p:pic>
        <p:nvPicPr>
          <p:cNvPr id="11" name="Picture 10">
            <a:extLst>
              <a:ext uri="{FF2B5EF4-FFF2-40B4-BE49-F238E27FC236}">
                <a16:creationId xmlns:a16="http://schemas.microsoft.com/office/drawing/2014/main" id="{DE3CA94A-7630-4728-8FE7-C0567CCE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425" y="6220850"/>
            <a:ext cx="4169550" cy="3657600"/>
          </a:xfrm>
          <a:prstGeom prst="rect">
            <a:avLst/>
          </a:prstGeom>
        </p:spPr>
      </p:pic>
    </p:spTree>
    <p:extLst>
      <p:ext uri="{BB962C8B-B14F-4D97-AF65-F5344CB8AC3E}">
        <p14:creationId xmlns:p14="http://schemas.microsoft.com/office/powerpoint/2010/main" val="272028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EE3A63-91E8-48F1-B330-F140996E5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209" y="6041646"/>
            <a:ext cx="4269983" cy="3657600"/>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5</a:t>
            </a:r>
          </a:p>
        </p:txBody>
      </p:sp>
      <p:sp>
        <p:nvSpPr>
          <p:cNvPr id="9" name="TextBox 8">
            <a:extLst>
              <a:ext uri="{FF2B5EF4-FFF2-40B4-BE49-F238E27FC236}">
                <a16:creationId xmlns:a16="http://schemas.microsoft.com/office/drawing/2014/main" id="{78775E8F-FE1E-469B-AEB5-85326E965A26}"/>
              </a:ext>
            </a:extLst>
          </p:cNvPr>
          <p:cNvSpPr txBox="1"/>
          <p:nvPr/>
        </p:nvSpPr>
        <p:spPr>
          <a:xfrm>
            <a:off x="227009" y="5360096"/>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6</a:t>
            </a:r>
          </a:p>
        </p:txBody>
      </p:sp>
      <p:sp>
        <p:nvSpPr>
          <p:cNvPr id="38" name="TextBox 37">
            <a:extLst>
              <a:ext uri="{FF2B5EF4-FFF2-40B4-BE49-F238E27FC236}">
                <a16:creationId xmlns:a16="http://schemas.microsoft.com/office/drawing/2014/main" id="{0FDD60F8-1072-481E-8A30-61627B058940}"/>
              </a:ext>
            </a:extLst>
          </p:cNvPr>
          <p:cNvSpPr txBox="1"/>
          <p:nvPr/>
        </p:nvSpPr>
        <p:spPr>
          <a:xfrm>
            <a:off x="767661" y="359154"/>
            <a:ext cx="6532558"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wheels from the servo style DC </a:t>
            </a:r>
          </a:p>
          <a:p>
            <a:r>
              <a:rPr lang="en-US" sz="2500" dirty="0">
                <a:latin typeface="Roboto" panose="02000000000000000000" pitchFamily="2" charset="0"/>
                <a:ea typeface="Roboto" panose="02000000000000000000" pitchFamily="2" charset="0"/>
              </a:rPr>
              <a:t>motors.</a:t>
            </a:r>
          </a:p>
        </p:txBody>
      </p:sp>
      <p:sp>
        <p:nvSpPr>
          <p:cNvPr id="47" name="TextBox 46">
            <a:extLst>
              <a:ext uri="{FF2B5EF4-FFF2-40B4-BE49-F238E27FC236}">
                <a16:creationId xmlns:a16="http://schemas.microsoft.com/office/drawing/2014/main" id="{1A77FCD0-394B-487A-A170-FE03B3686A64}"/>
              </a:ext>
            </a:extLst>
          </p:cNvPr>
          <p:cNvSpPr txBox="1"/>
          <p:nvPr/>
        </p:nvSpPr>
        <p:spPr>
          <a:xfrm>
            <a:off x="854747" y="5449698"/>
            <a:ext cx="6551794"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servo style DC motors from the </a:t>
            </a:r>
          </a:p>
          <a:p>
            <a:r>
              <a:rPr lang="en-US" sz="2500" dirty="0">
                <a:latin typeface="Roboto" panose="02000000000000000000" pitchFamily="2" charset="0"/>
                <a:ea typeface="Roboto" panose="02000000000000000000" pitchFamily="2" charset="0"/>
              </a:rPr>
              <a:t>motor brackets.</a:t>
            </a:r>
          </a:p>
        </p:txBody>
      </p:sp>
      <p:pic>
        <p:nvPicPr>
          <p:cNvPr id="10" name="Picture 9">
            <a:extLst>
              <a:ext uri="{FF2B5EF4-FFF2-40B4-BE49-F238E27FC236}">
                <a16:creationId xmlns:a16="http://schemas.microsoft.com/office/drawing/2014/main" id="{A8A57086-F308-469D-BDE7-2BAB72C02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209" y="1130306"/>
            <a:ext cx="4269983" cy="3657600"/>
          </a:xfrm>
          <a:prstGeom prst="rect">
            <a:avLst/>
          </a:prstGeom>
        </p:spPr>
      </p:pic>
    </p:spTree>
    <p:extLst>
      <p:ext uri="{BB962C8B-B14F-4D97-AF65-F5344CB8AC3E}">
        <p14:creationId xmlns:p14="http://schemas.microsoft.com/office/powerpoint/2010/main" val="226710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DE55C1-AC3E-4F48-A8F9-D0D3DF5F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17" y="6172659"/>
            <a:ext cx="4100946" cy="3657600"/>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grpSp>
      <p:sp>
        <p:nvSpPr>
          <p:cNvPr id="8" name="TextBox 7">
            <a:extLst>
              <a:ext uri="{FF2B5EF4-FFF2-40B4-BE49-F238E27FC236}">
                <a16:creationId xmlns:a16="http://schemas.microsoft.com/office/drawing/2014/main" id="{5ADF12CE-F65C-4E5A-8BF5-ABB5A91A1AAA}"/>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7</a:t>
            </a:r>
          </a:p>
        </p:txBody>
      </p:sp>
      <p:sp>
        <p:nvSpPr>
          <p:cNvPr id="9" name="TextBox 8">
            <a:extLst>
              <a:ext uri="{FF2B5EF4-FFF2-40B4-BE49-F238E27FC236}">
                <a16:creationId xmlns:a16="http://schemas.microsoft.com/office/drawing/2014/main" id="{78775E8F-FE1E-469B-AEB5-85326E965A26}"/>
              </a:ext>
            </a:extLst>
          </p:cNvPr>
          <p:cNvSpPr txBox="1"/>
          <p:nvPr/>
        </p:nvSpPr>
        <p:spPr>
          <a:xfrm>
            <a:off x="227009" y="5360096"/>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8</a:t>
            </a:r>
          </a:p>
        </p:txBody>
      </p:sp>
      <p:sp>
        <p:nvSpPr>
          <p:cNvPr id="38" name="TextBox 37">
            <a:extLst>
              <a:ext uri="{FF2B5EF4-FFF2-40B4-BE49-F238E27FC236}">
                <a16:creationId xmlns:a16="http://schemas.microsoft.com/office/drawing/2014/main" id="{0FDD60F8-1072-481E-8A30-61627B058940}"/>
              </a:ext>
            </a:extLst>
          </p:cNvPr>
          <p:cNvSpPr txBox="1"/>
          <p:nvPr/>
        </p:nvSpPr>
        <p:spPr>
          <a:xfrm>
            <a:off x="767662" y="359154"/>
            <a:ext cx="6356227" cy="47705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Remove the motor brackets from the base.</a:t>
            </a:r>
          </a:p>
        </p:txBody>
      </p:sp>
      <p:pic>
        <p:nvPicPr>
          <p:cNvPr id="3" name="Picture 2">
            <a:extLst>
              <a:ext uri="{FF2B5EF4-FFF2-40B4-BE49-F238E27FC236}">
                <a16:creationId xmlns:a16="http://schemas.microsoft.com/office/drawing/2014/main" id="{15588826-9B23-45AB-B61F-FE664B48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770" y="1040704"/>
            <a:ext cx="4828698" cy="3657600"/>
          </a:xfrm>
          <a:prstGeom prst="rect">
            <a:avLst/>
          </a:prstGeom>
        </p:spPr>
      </p:pic>
      <p:pic>
        <p:nvPicPr>
          <p:cNvPr id="16" name="Picture 15">
            <a:extLst>
              <a:ext uri="{FF2B5EF4-FFF2-40B4-BE49-F238E27FC236}">
                <a16:creationId xmlns:a16="http://schemas.microsoft.com/office/drawing/2014/main" id="{7A9ABC93-044D-4574-B3D4-CC810EF45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50" y="5560799"/>
            <a:ext cx="554503" cy="844590"/>
          </a:xfrm>
          <a:prstGeom prst="rect">
            <a:avLst/>
          </a:prstGeom>
        </p:spPr>
      </p:pic>
      <p:sp>
        <p:nvSpPr>
          <p:cNvPr id="17" name="Rectangle: Rounded Corners 16">
            <a:extLst>
              <a:ext uri="{FF2B5EF4-FFF2-40B4-BE49-F238E27FC236}">
                <a16:creationId xmlns:a16="http://schemas.microsoft.com/office/drawing/2014/main" id="{43AAE995-24E8-4204-B97A-0AB3F4AF1FD9}"/>
              </a:ext>
            </a:extLst>
          </p:cNvPr>
          <p:cNvSpPr/>
          <p:nvPr/>
        </p:nvSpPr>
        <p:spPr>
          <a:xfrm>
            <a:off x="877843" y="5429913"/>
            <a:ext cx="2445021" cy="1957382"/>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BE6E2958-4A8F-45E3-8A62-FA5754F32811}"/>
              </a:ext>
            </a:extLst>
          </p:cNvPr>
          <p:cNvSpPr txBox="1"/>
          <p:nvPr/>
        </p:nvSpPr>
        <p:spPr>
          <a:xfrm>
            <a:off x="1439591" y="615473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19" name="TextBox 18">
            <a:extLst>
              <a:ext uri="{FF2B5EF4-FFF2-40B4-BE49-F238E27FC236}">
                <a16:creationId xmlns:a16="http://schemas.microsoft.com/office/drawing/2014/main" id="{A91F8558-7B2B-45C0-A6B9-805B4D60C6BA}"/>
              </a:ext>
            </a:extLst>
          </p:cNvPr>
          <p:cNvSpPr txBox="1"/>
          <p:nvPr/>
        </p:nvSpPr>
        <p:spPr>
          <a:xfrm>
            <a:off x="2555985" y="602717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sp>
        <p:nvSpPr>
          <p:cNvPr id="20" name="TextBox 19">
            <a:extLst>
              <a:ext uri="{FF2B5EF4-FFF2-40B4-BE49-F238E27FC236}">
                <a16:creationId xmlns:a16="http://schemas.microsoft.com/office/drawing/2014/main" id="{33511F3C-F70F-44A0-8AB2-D52FE189F458}"/>
              </a:ext>
            </a:extLst>
          </p:cNvPr>
          <p:cNvSpPr txBox="1"/>
          <p:nvPr/>
        </p:nvSpPr>
        <p:spPr>
          <a:xfrm>
            <a:off x="1306382" y="6865123"/>
            <a:ext cx="93006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(8mm</a:t>
            </a:r>
            <a:r>
              <a:rPr lang="en-US" sz="1250" dirty="0">
                <a:latin typeface="Denmark" pitchFamily="2" charset="0"/>
              </a:rPr>
              <a:t>)</a:t>
            </a:r>
          </a:p>
        </p:txBody>
      </p:sp>
      <p:pic>
        <p:nvPicPr>
          <p:cNvPr id="22" name="Picture 21">
            <a:extLst>
              <a:ext uri="{FF2B5EF4-FFF2-40B4-BE49-F238E27FC236}">
                <a16:creationId xmlns:a16="http://schemas.microsoft.com/office/drawing/2014/main" id="{FD383526-9029-499D-9169-DEA1D0FF5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36" y="6603230"/>
            <a:ext cx="328600" cy="328600"/>
          </a:xfrm>
          <a:prstGeom prst="rect">
            <a:avLst/>
          </a:prstGeom>
        </p:spPr>
      </p:pic>
      <p:pic>
        <p:nvPicPr>
          <p:cNvPr id="23" name="Picture 22">
            <a:extLst>
              <a:ext uri="{FF2B5EF4-FFF2-40B4-BE49-F238E27FC236}">
                <a16:creationId xmlns:a16="http://schemas.microsoft.com/office/drawing/2014/main" id="{11ADE4B8-5BDF-4633-8FD3-CB82261CB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5366" y="6558986"/>
            <a:ext cx="392596" cy="392596"/>
          </a:xfrm>
          <a:prstGeom prst="rect">
            <a:avLst/>
          </a:prstGeom>
        </p:spPr>
      </p:pic>
      <p:sp>
        <p:nvSpPr>
          <p:cNvPr id="24" name="TextBox 23">
            <a:extLst>
              <a:ext uri="{FF2B5EF4-FFF2-40B4-BE49-F238E27FC236}">
                <a16:creationId xmlns:a16="http://schemas.microsoft.com/office/drawing/2014/main" id="{702C957D-CF72-46E3-BC3A-C111EF68AA24}"/>
              </a:ext>
            </a:extLst>
          </p:cNvPr>
          <p:cNvSpPr txBox="1"/>
          <p:nvPr/>
        </p:nvSpPr>
        <p:spPr>
          <a:xfrm>
            <a:off x="2640152" y="6855483"/>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25" name="TextBox 24">
            <a:extLst>
              <a:ext uri="{FF2B5EF4-FFF2-40B4-BE49-F238E27FC236}">
                <a16:creationId xmlns:a16="http://schemas.microsoft.com/office/drawing/2014/main" id="{19CA3559-6312-4D19-AE1A-3406881F0925}"/>
              </a:ext>
            </a:extLst>
          </p:cNvPr>
          <p:cNvSpPr txBox="1"/>
          <p:nvPr/>
        </p:nvSpPr>
        <p:spPr>
          <a:xfrm>
            <a:off x="3138904" y="4825298"/>
            <a:ext cx="1608133" cy="477054"/>
          </a:xfrm>
          <a:prstGeom prst="rect">
            <a:avLst/>
          </a:prstGeom>
          <a:solidFill>
            <a:schemeClr val="tx1"/>
          </a:solidFill>
        </p:spPr>
        <p:txBody>
          <a:bodyPr wrap="none" rtlCol="0">
            <a:spAutoFit/>
          </a:bodyPr>
          <a:lstStyle/>
          <a:p>
            <a:r>
              <a:rPr lang="en-US" sz="2500" dirty="0">
                <a:solidFill>
                  <a:schemeClr val="bg1"/>
                </a:solidFill>
                <a:latin typeface="Roboto" panose="02000000000000000000" pitchFamily="2" charset="0"/>
                <a:ea typeface="Roboto" panose="02000000000000000000" pitchFamily="2" charset="0"/>
              </a:rPr>
              <a:t>Assembly</a:t>
            </a:r>
          </a:p>
        </p:txBody>
      </p:sp>
      <p:sp>
        <p:nvSpPr>
          <p:cNvPr id="26" name="TextBox 25">
            <a:extLst>
              <a:ext uri="{FF2B5EF4-FFF2-40B4-BE49-F238E27FC236}">
                <a16:creationId xmlns:a16="http://schemas.microsoft.com/office/drawing/2014/main" id="{051F126F-D350-4D77-9F1F-93026A6D6B1E}"/>
              </a:ext>
            </a:extLst>
          </p:cNvPr>
          <p:cNvSpPr txBox="1"/>
          <p:nvPr/>
        </p:nvSpPr>
        <p:spPr>
          <a:xfrm>
            <a:off x="3450990" y="5422559"/>
            <a:ext cx="3903633" cy="1631216"/>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Reattach the TS Plate </a:t>
            </a:r>
          </a:p>
          <a:p>
            <a:r>
              <a:rPr lang="en-US" sz="2500" dirty="0">
                <a:latin typeface="Roboto" panose="02000000000000000000" pitchFamily="2" charset="0"/>
                <a:ea typeface="Roboto" panose="02000000000000000000" pitchFamily="2" charset="0"/>
              </a:rPr>
              <a:t>Assembly adding the 3x3 </a:t>
            </a:r>
          </a:p>
          <a:p>
            <a:r>
              <a:rPr lang="en-US" sz="2500" dirty="0">
                <a:latin typeface="Roboto" panose="02000000000000000000" pitchFamily="2" charset="0"/>
                <a:ea typeface="Roboto" panose="02000000000000000000" pitchFamily="2" charset="0"/>
              </a:rPr>
              <a:t>flanged </a:t>
            </a:r>
          </a:p>
          <a:p>
            <a:r>
              <a:rPr lang="en-US" sz="2500" dirty="0">
                <a:latin typeface="Roboto" panose="02000000000000000000" pitchFamily="2" charset="0"/>
                <a:ea typeface="Roboto" panose="02000000000000000000" pitchFamily="2" charset="0"/>
              </a:rPr>
              <a:t>plate.</a:t>
            </a:r>
          </a:p>
        </p:txBody>
      </p:sp>
      <p:pic>
        <p:nvPicPr>
          <p:cNvPr id="27" name="Picture 26">
            <a:extLst>
              <a:ext uri="{FF2B5EF4-FFF2-40B4-BE49-F238E27FC236}">
                <a16:creationId xmlns:a16="http://schemas.microsoft.com/office/drawing/2014/main" id="{78F1F294-1A41-45F8-9BA6-2F5E22E6B9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0353" y="5771913"/>
            <a:ext cx="554503" cy="371124"/>
          </a:xfrm>
          <a:prstGeom prst="rect">
            <a:avLst/>
          </a:prstGeom>
        </p:spPr>
      </p:pic>
    </p:spTree>
    <p:extLst>
      <p:ext uri="{BB962C8B-B14F-4D97-AF65-F5344CB8AC3E}">
        <p14:creationId xmlns:p14="http://schemas.microsoft.com/office/powerpoint/2010/main" val="201853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3" name="Rectangle: Rounded Corners 2">
            <a:extLst>
              <a:ext uri="{FF2B5EF4-FFF2-40B4-BE49-F238E27FC236}">
                <a16:creationId xmlns:a16="http://schemas.microsoft.com/office/drawing/2014/main" id="{6DF6F3AB-480F-492B-A62E-1B2E6DA4BD22}"/>
              </a:ext>
            </a:extLst>
          </p:cNvPr>
          <p:cNvSpPr/>
          <p:nvPr/>
        </p:nvSpPr>
        <p:spPr>
          <a:xfrm>
            <a:off x="709393" y="278249"/>
            <a:ext cx="1618955" cy="217103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6" y="5261185"/>
            <a:ext cx="3194321" cy="1281738"/>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C9A01A70-894C-42A5-A569-B8738A0A7DA6}"/>
              </a:ext>
            </a:extLst>
          </p:cNvPr>
          <p:cNvSpPr txBox="1"/>
          <p:nvPr/>
        </p:nvSpPr>
        <p:spPr>
          <a:xfrm>
            <a:off x="1167928" y="1296118"/>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r>
              <a:rPr lang="en-US" sz="1250" dirty="0">
                <a:latin typeface="Roboto" panose="02000000000000000000" pitchFamily="2" charset="0"/>
                <a:ea typeface="Roboto" panose="02000000000000000000" pitchFamily="2" charset="0"/>
              </a:rPr>
              <a:t>(8mm)</a:t>
            </a:r>
          </a:p>
        </p:txBody>
      </p:sp>
      <p:pic>
        <p:nvPicPr>
          <p:cNvPr id="31" name="Picture 30">
            <a:extLst>
              <a:ext uri="{FF2B5EF4-FFF2-40B4-BE49-F238E27FC236}">
                <a16:creationId xmlns:a16="http://schemas.microsoft.com/office/drawing/2014/main" id="{8C97BD8E-E4DA-48D4-A3A9-1F59CEE26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80" y="1034225"/>
            <a:ext cx="328600" cy="328600"/>
          </a:xfrm>
          <a:prstGeom prst="rect">
            <a:avLst/>
          </a:prstGeom>
        </p:spPr>
      </p:pic>
      <p:sp>
        <p:nvSpPr>
          <p:cNvPr id="22" name="TextBox 21">
            <a:extLst>
              <a:ext uri="{FF2B5EF4-FFF2-40B4-BE49-F238E27FC236}">
                <a16:creationId xmlns:a16="http://schemas.microsoft.com/office/drawing/2014/main" id="{BC371E2C-2E34-4934-B255-73B79B165BD7}"/>
              </a:ext>
            </a:extLst>
          </p:cNvPr>
          <p:cNvSpPr txBox="1"/>
          <p:nvPr/>
        </p:nvSpPr>
        <p:spPr>
          <a:xfrm>
            <a:off x="227009" y="278249"/>
            <a:ext cx="460382"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9</a:t>
            </a:r>
          </a:p>
        </p:txBody>
      </p:sp>
      <p:sp>
        <p:nvSpPr>
          <p:cNvPr id="23" name="TextBox 22">
            <a:extLst>
              <a:ext uri="{FF2B5EF4-FFF2-40B4-BE49-F238E27FC236}">
                <a16:creationId xmlns:a16="http://schemas.microsoft.com/office/drawing/2014/main" id="{246612CE-A762-428E-A969-0B061A0E967B}"/>
              </a:ext>
            </a:extLst>
          </p:cNvPr>
          <p:cNvSpPr txBox="1"/>
          <p:nvPr/>
        </p:nvSpPr>
        <p:spPr>
          <a:xfrm>
            <a:off x="89151" y="5360096"/>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10</a:t>
            </a:r>
          </a:p>
        </p:txBody>
      </p:sp>
      <p:pic>
        <p:nvPicPr>
          <p:cNvPr id="10" name="Picture 9">
            <a:extLst>
              <a:ext uri="{FF2B5EF4-FFF2-40B4-BE49-F238E27FC236}">
                <a16:creationId xmlns:a16="http://schemas.microsoft.com/office/drawing/2014/main" id="{015A016D-E369-44D7-92DB-523100577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294" y="1034225"/>
            <a:ext cx="3790202" cy="3657600"/>
          </a:xfrm>
          <a:prstGeom prst="rect">
            <a:avLst/>
          </a:prstGeom>
        </p:spPr>
      </p:pic>
      <p:sp>
        <p:nvSpPr>
          <p:cNvPr id="26" name="TextBox 25">
            <a:extLst>
              <a:ext uri="{FF2B5EF4-FFF2-40B4-BE49-F238E27FC236}">
                <a16:creationId xmlns:a16="http://schemas.microsoft.com/office/drawing/2014/main" id="{F92CF8D4-2AF2-47D3-A043-6DC0B6668190}"/>
              </a:ext>
            </a:extLst>
          </p:cNvPr>
          <p:cNvSpPr txBox="1"/>
          <p:nvPr/>
        </p:nvSpPr>
        <p:spPr>
          <a:xfrm>
            <a:off x="1483295" y="722601"/>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x1</a:t>
            </a:r>
          </a:p>
        </p:txBody>
      </p:sp>
      <p:pic>
        <p:nvPicPr>
          <p:cNvPr id="27" name="Picture 26">
            <a:extLst>
              <a:ext uri="{FF2B5EF4-FFF2-40B4-BE49-F238E27FC236}">
                <a16:creationId xmlns:a16="http://schemas.microsoft.com/office/drawing/2014/main" id="{0B83DCE9-619D-40FC-BFEB-9E392B337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81" y="418561"/>
            <a:ext cx="790014" cy="481618"/>
          </a:xfrm>
          <a:prstGeom prst="rect">
            <a:avLst/>
          </a:prstGeom>
        </p:spPr>
      </p:pic>
      <p:pic>
        <p:nvPicPr>
          <p:cNvPr id="30" name="Picture 29">
            <a:extLst>
              <a:ext uri="{FF2B5EF4-FFF2-40B4-BE49-F238E27FC236}">
                <a16:creationId xmlns:a16="http://schemas.microsoft.com/office/drawing/2014/main" id="{E2DCC7B8-56F9-4ABB-BA74-F8CA6E2B1C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986" y="1712206"/>
            <a:ext cx="392596" cy="392596"/>
          </a:xfrm>
          <a:prstGeom prst="rect">
            <a:avLst/>
          </a:prstGeom>
        </p:spPr>
      </p:pic>
      <p:sp>
        <p:nvSpPr>
          <p:cNvPr id="32" name="TextBox 31">
            <a:extLst>
              <a:ext uri="{FF2B5EF4-FFF2-40B4-BE49-F238E27FC236}">
                <a16:creationId xmlns:a16="http://schemas.microsoft.com/office/drawing/2014/main" id="{36197F48-C37D-4EF2-8DFC-B42300A6DABA}"/>
              </a:ext>
            </a:extLst>
          </p:cNvPr>
          <p:cNvSpPr txBox="1"/>
          <p:nvPr/>
        </p:nvSpPr>
        <p:spPr>
          <a:xfrm>
            <a:off x="1190772" y="200870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7" name="Picture 36">
            <a:extLst>
              <a:ext uri="{FF2B5EF4-FFF2-40B4-BE49-F238E27FC236}">
                <a16:creationId xmlns:a16="http://schemas.microsoft.com/office/drawing/2014/main" id="{C3547D18-2DF2-47A3-B99A-B56862EF4E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1050" y="5440807"/>
            <a:ext cx="904285" cy="830860"/>
          </a:xfrm>
          <a:prstGeom prst="rect">
            <a:avLst/>
          </a:prstGeom>
        </p:spPr>
      </p:pic>
      <p:sp>
        <p:nvSpPr>
          <p:cNvPr id="38" name="TextBox 37">
            <a:extLst>
              <a:ext uri="{FF2B5EF4-FFF2-40B4-BE49-F238E27FC236}">
                <a16:creationId xmlns:a16="http://schemas.microsoft.com/office/drawing/2014/main" id="{E98573F2-B315-457E-A7FA-3340154B91CC}"/>
              </a:ext>
            </a:extLst>
          </p:cNvPr>
          <p:cNvSpPr txBox="1"/>
          <p:nvPr/>
        </p:nvSpPr>
        <p:spPr>
          <a:xfrm>
            <a:off x="1701509" y="60481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sp>
        <p:nvSpPr>
          <p:cNvPr id="43" name="TextBox 42">
            <a:extLst>
              <a:ext uri="{FF2B5EF4-FFF2-40B4-BE49-F238E27FC236}">
                <a16:creationId xmlns:a16="http://schemas.microsoft.com/office/drawing/2014/main" id="{628E19D1-8557-4F35-8304-341EE1B30AEC}"/>
              </a:ext>
            </a:extLst>
          </p:cNvPr>
          <p:cNvSpPr txBox="1"/>
          <p:nvPr/>
        </p:nvSpPr>
        <p:spPr>
          <a:xfrm>
            <a:off x="2876323" y="6048166"/>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endParaRPr lang="en-US" sz="1250" dirty="0">
              <a:latin typeface="Roboto" panose="02000000000000000000" pitchFamily="2" charset="0"/>
              <a:ea typeface="Roboto" panose="02000000000000000000" pitchFamily="2" charset="0"/>
            </a:endParaRPr>
          </a:p>
        </p:txBody>
      </p:sp>
      <p:pic>
        <p:nvPicPr>
          <p:cNvPr id="28" name="Picture 27">
            <a:extLst>
              <a:ext uri="{FF2B5EF4-FFF2-40B4-BE49-F238E27FC236}">
                <a16:creationId xmlns:a16="http://schemas.microsoft.com/office/drawing/2014/main" id="{AD2875D4-980F-402F-8944-90D6A14129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343" y="5440807"/>
            <a:ext cx="769110" cy="878592"/>
          </a:xfrm>
          <a:prstGeom prst="rect">
            <a:avLst/>
          </a:prstGeom>
        </p:spPr>
      </p:pic>
      <p:pic>
        <p:nvPicPr>
          <p:cNvPr id="33" name="Picture 32">
            <a:extLst>
              <a:ext uri="{FF2B5EF4-FFF2-40B4-BE49-F238E27FC236}">
                <a16:creationId xmlns:a16="http://schemas.microsoft.com/office/drawing/2014/main" id="{FE5AAE59-83A8-4011-B0F7-C971043AAB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5273" y="5637180"/>
            <a:ext cx="443954" cy="443954"/>
          </a:xfrm>
          <a:prstGeom prst="rect">
            <a:avLst/>
          </a:prstGeom>
        </p:spPr>
      </p:pic>
      <p:sp>
        <p:nvSpPr>
          <p:cNvPr id="35" name="TextBox 34">
            <a:extLst>
              <a:ext uri="{FF2B5EF4-FFF2-40B4-BE49-F238E27FC236}">
                <a16:creationId xmlns:a16="http://schemas.microsoft.com/office/drawing/2014/main" id="{066D5ADC-D62E-48B4-8F7C-261AA91B24F5}"/>
              </a:ext>
            </a:extLst>
          </p:cNvPr>
          <p:cNvSpPr txBox="1"/>
          <p:nvPr/>
        </p:nvSpPr>
        <p:spPr>
          <a:xfrm>
            <a:off x="2479246" y="316370"/>
            <a:ext cx="4267515"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Attach the 5x13 plate to the </a:t>
            </a:r>
          </a:p>
          <a:p>
            <a:r>
              <a:rPr lang="en-US" sz="2500" dirty="0">
                <a:latin typeface="Roboto" panose="02000000000000000000" pitchFamily="2" charset="0"/>
                <a:ea typeface="Roboto" panose="02000000000000000000" pitchFamily="2" charset="0"/>
              </a:rPr>
              <a:t>front of the bot.</a:t>
            </a:r>
          </a:p>
        </p:txBody>
      </p:sp>
      <p:sp>
        <p:nvSpPr>
          <p:cNvPr id="36" name="TextBox 35">
            <a:extLst>
              <a:ext uri="{FF2B5EF4-FFF2-40B4-BE49-F238E27FC236}">
                <a16:creationId xmlns:a16="http://schemas.microsoft.com/office/drawing/2014/main" id="{CE6451FA-817E-496A-8788-EA48C2298BF6}"/>
              </a:ext>
            </a:extLst>
          </p:cNvPr>
          <p:cNvSpPr txBox="1"/>
          <p:nvPr/>
        </p:nvSpPr>
        <p:spPr>
          <a:xfrm>
            <a:off x="4209742" y="5256659"/>
            <a:ext cx="3239990" cy="1631216"/>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Attach the motors to </a:t>
            </a:r>
          </a:p>
          <a:p>
            <a:r>
              <a:rPr lang="en-US" sz="2500" dirty="0">
                <a:latin typeface="Roboto" panose="02000000000000000000" pitchFamily="2" charset="0"/>
                <a:ea typeface="Roboto" panose="02000000000000000000" pitchFamily="2" charset="0"/>
              </a:rPr>
              <a:t>the motor brackets </a:t>
            </a:r>
          </a:p>
          <a:p>
            <a:r>
              <a:rPr lang="en-US" sz="2500" dirty="0">
                <a:latin typeface="Roboto" panose="02000000000000000000" pitchFamily="2" charset="0"/>
                <a:ea typeface="Roboto" panose="02000000000000000000" pitchFamily="2" charset="0"/>
              </a:rPr>
              <a:t>using the supplied </a:t>
            </a:r>
          </a:p>
          <a:p>
            <a:r>
              <a:rPr lang="en-US" sz="2500" dirty="0">
                <a:latin typeface="Roboto" panose="02000000000000000000" pitchFamily="2" charset="0"/>
                <a:ea typeface="Roboto" panose="02000000000000000000" pitchFamily="2" charset="0"/>
              </a:rPr>
              <a:t>screws.</a:t>
            </a:r>
          </a:p>
        </p:txBody>
      </p:sp>
      <p:sp>
        <p:nvSpPr>
          <p:cNvPr id="39" name="TextBox 38">
            <a:extLst>
              <a:ext uri="{FF2B5EF4-FFF2-40B4-BE49-F238E27FC236}">
                <a16:creationId xmlns:a16="http://schemas.microsoft.com/office/drawing/2014/main" id="{6F983971-E019-48DC-873B-AF9C4B3D1C57}"/>
              </a:ext>
            </a:extLst>
          </p:cNvPr>
          <p:cNvSpPr txBox="1"/>
          <p:nvPr/>
        </p:nvSpPr>
        <p:spPr>
          <a:xfrm>
            <a:off x="3547051" y="6047970"/>
            <a:ext cx="444352"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endParaRPr lang="en-US" sz="125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F282B210-E4CB-4107-ACC9-90D8166AA1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078" y="7214589"/>
            <a:ext cx="3194321" cy="1994584"/>
          </a:xfrm>
          <a:prstGeom prst="rect">
            <a:avLst/>
          </a:prstGeom>
        </p:spPr>
      </p:pic>
      <p:pic>
        <p:nvPicPr>
          <p:cNvPr id="12" name="Picture 11">
            <a:extLst>
              <a:ext uri="{FF2B5EF4-FFF2-40B4-BE49-F238E27FC236}">
                <a16:creationId xmlns:a16="http://schemas.microsoft.com/office/drawing/2014/main" id="{95FBF1DD-C53F-4548-B18F-AEC7B16AF7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0685" y="6717758"/>
            <a:ext cx="2941811" cy="2884985"/>
          </a:xfrm>
          <a:prstGeom prst="rect">
            <a:avLst/>
          </a:prstGeom>
        </p:spPr>
      </p:pic>
    </p:spTree>
    <p:extLst>
      <p:ext uri="{BB962C8B-B14F-4D97-AF65-F5344CB8AC3E}">
        <p14:creationId xmlns:p14="http://schemas.microsoft.com/office/powerpoint/2010/main" val="82927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9364235-5E92-4496-AC75-8C4A322AB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643" y="1250993"/>
            <a:ext cx="3943179" cy="3657600"/>
          </a:xfrm>
          <a:prstGeom prst="rect">
            <a:avLst/>
          </a:prstGeom>
        </p:spPr>
      </p:pic>
      <p:grpSp>
        <p:nvGrpSpPr>
          <p:cNvPr id="7" name="Group 6">
            <a:extLst>
              <a:ext uri="{FF2B5EF4-FFF2-40B4-BE49-F238E27FC236}">
                <a16:creationId xmlns:a16="http://schemas.microsoft.com/office/drawing/2014/main" id="{9F6F008C-C859-49D2-9418-935A11E8239D}"/>
              </a:ext>
            </a:extLst>
          </p:cNvPr>
          <p:cNvGrpSpPr/>
          <p:nvPr/>
        </p:nvGrpSpPr>
        <p:grpSpPr>
          <a:xfrm>
            <a:off x="395928" y="4972050"/>
            <a:ext cx="6981185" cy="114300"/>
            <a:chOff x="1583712" y="19888200"/>
            <a:chExt cx="27924738" cy="457200"/>
          </a:xfrm>
        </p:grpSpPr>
        <p:sp>
          <p:nvSpPr>
            <p:cNvPr id="4" name="Rectangle 3">
              <a:extLst>
                <a:ext uri="{FF2B5EF4-FFF2-40B4-BE49-F238E27FC236}">
                  <a16:creationId xmlns:a16="http://schemas.microsoft.com/office/drawing/2014/main" id="{D5D303E8-1F90-4AD3-8F62-13C833BA521C}"/>
                </a:ext>
              </a:extLst>
            </p:cNvPr>
            <p:cNvSpPr/>
            <p:nvPr/>
          </p:nvSpPr>
          <p:spPr>
            <a:xfrm>
              <a:off x="1828800" y="19888200"/>
              <a:ext cx="27432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dirty="0">
                <a:latin typeface="Roboto" panose="02000000000000000000" pitchFamily="2" charset="0"/>
                <a:ea typeface="Roboto" panose="02000000000000000000" pitchFamily="2" charset="0"/>
              </a:endParaRPr>
            </a:p>
          </p:txBody>
        </p:sp>
        <p:sp>
          <p:nvSpPr>
            <p:cNvPr id="5" name="Oval 4">
              <a:extLst>
                <a:ext uri="{FF2B5EF4-FFF2-40B4-BE49-F238E27FC236}">
                  <a16:creationId xmlns:a16="http://schemas.microsoft.com/office/drawing/2014/main" id="{C8FFF7D9-D222-42D4-8D24-272631EC7C3B}"/>
                </a:ext>
              </a:extLst>
            </p:cNvPr>
            <p:cNvSpPr/>
            <p:nvPr/>
          </p:nvSpPr>
          <p:spPr>
            <a:xfrm>
              <a:off x="29051250"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6" name="Oval 5">
              <a:extLst>
                <a:ext uri="{FF2B5EF4-FFF2-40B4-BE49-F238E27FC236}">
                  <a16:creationId xmlns:a16="http://schemas.microsoft.com/office/drawing/2014/main" id="{F99C8D66-AF8D-4851-8A59-0CC686EAFB55}"/>
                </a:ext>
              </a:extLst>
            </p:cNvPr>
            <p:cNvSpPr/>
            <p:nvPr/>
          </p:nvSpPr>
          <p:spPr>
            <a:xfrm>
              <a:off x="1583712" y="198882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grpSp>
      <p:sp>
        <p:nvSpPr>
          <p:cNvPr id="3" name="Rectangle: Rounded Corners 2">
            <a:extLst>
              <a:ext uri="{FF2B5EF4-FFF2-40B4-BE49-F238E27FC236}">
                <a16:creationId xmlns:a16="http://schemas.microsoft.com/office/drawing/2014/main" id="{6DF6F3AB-480F-492B-A62E-1B2E6DA4BD22}"/>
              </a:ext>
            </a:extLst>
          </p:cNvPr>
          <p:cNvSpPr/>
          <p:nvPr/>
        </p:nvSpPr>
        <p:spPr>
          <a:xfrm>
            <a:off x="763714" y="278249"/>
            <a:ext cx="2456721" cy="2239777"/>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9D04CFCE-CC23-4BD0-9B75-29462ED86D35}"/>
              </a:ext>
            </a:extLst>
          </p:cNvPr>
          <p:cNvSpPr/>
          <p:nvPr/>
        </p:nvSpPr>
        <p:spPr>
          <a:xfrm>
            <a:off x="895987" y="5261185"/>
            <a:ext cx="1866914" cy="3652191"/>
          </a:xfrm>
          <a:prstGeom prst="round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C9A01A70-894C-42A5-A569-B8738A0A7DA6}"/>
              </a:ext>
            </a:extLst>
          </p:cNvPr>
          <p:cNvSpPr txBox="1"/>
          <p:nvPr/>
        </p:nvSpPr>
        <p:spPr>
          <a:xfrm>
            <a:off x="1469062" y="1428641"/>
            <a:ext cx="1709122"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r>
              <a:rPr lang="en-US" sz="1250" dirty="0">
                <a:latin typeface="Roboto" panose="02000000000000000000" pitchFamily="2" charset="0"/>
                <a:ea typeface="Roboto" panose="02000000000000000000" pitchFamily="2" charset="0"/>
              </a:rPr>
              <a:t>(16mm or 20mm)</a:t>
            </a:r>
          </a:p>
        </p:txBody>
      </p:sp>
      <p:sp>
        <p:nvSpPr>
          <p:cNvPr id="22" name="TextBox 21">
            <a:extLst>
              <a:ext uri="{FF2B5EF4-FFF2-40B4-BE49-F238E27FC236}">
                <a16:creationId xmlns:a16="http://schemas.microsoft.com/office/drawing/2014/main" id="{BC371E2C-2E34-4934-B255-73B79B165BD7}"/>
              </a:ext>
            </a:extLst>
          </p:cNvPr>
          <p:cNvSpPr txBox="1"/>
          <p:nvPr/>
        </p:nvSpPr>
        <p:spPr>
          <a:xfrm>
            <a:off x="89151" y="278249"/>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11</a:t>
            </a:r>
          </a:p>
        </p:txBody>
      </p:sp>
      <p:sp>
        <p:nvSpPr>
          <p:cNvPr id="23" name="TextBox 22">
            <a:extLst>
              <a:ext uri="{FF2B5EF4-FFF2-40B4-BE49-F238E27FC236}">
                <a16:creationId xmlns:a16="http://schemas.microsoft.com/office/drawing/2014/main" id="{246612CE-A762-428E-A969-0B061A0E967B}"/>
              </a:ext>
            </a:extLst>
          </p:cNvPr>
          <p:cNvSpPr txBox="1"/>
          <p:nvPr/>
        </p:nvSpPr>
        <p:spPr>
          <a:xfrm>
            <a:off x="89151" y="5360096"/>
            <a:ext cx="736099" cy="669414"/>
          </a:xfrm>
          <a:prstGeom prst="rect">
            <a:avLst/>
          </a:prstGeom>
          <a:noFill/>
        </p:spPr>
        <p:txBody>
          <a:bodyPr wrap="none" rtlCol="0">
            <a:spAutoFit/>
          </a:bodyPr>
          <a:lstStyle/>
          <a:p>
            <a:pPr algn="ctr"/>
            <a:r>
              <a:rPr lang="en-US" sz="3750" dirty="0">
                <a:latin typeface="Roboto" panose="02000000000000000000" pitchFamily="2" charset="0"/>
                <a:ea typeface="Roboto" panose="02000000000000000000" pitchFamily="2" charset="0"/>
              </a:rPr>
              <a:t>12</a:t>
            </a:r>
          </a:p>
        </p:txBody>
      </p:sp>
      <p:sp>
        <p:nvSpPr>
          <p:cNvPr id="26" name="TextBox 25">
            <a:extLst>
              <a:ext uri="{FF2B5EF4-FFF2-40B4-BE49-F238E27FC236}">
                <a16:creationId xmlns:a16="http://schemas.microsoft.com/office/drawing/2014/main" id="{F92CF8D4-2AF2-47D3-A043-6DC0B6668190}"/>
              </a:ext>
            </a:extLst>
          </p:cNvPr>
          <p:cNvSpPr txBox="1"/>
          <p:nvPr/>
        </p:nvSpPr>
        <p:spPr>
          <a:xfrm>
            <a:off x="1959901" y="87012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pic>
        <p:nvPicPr>
          <p:cNvPr id="30" name="Picture 29">
            <a:extLst>
              <a:ext uri="{FF2B5EF4-FFF2-40B4-BE49-F238E27FC236}">
                <a16:creationId xmlns:a16="http://schemas.microsoft.com/office/drawing/2014/main" id="{E2DCC7B8-56F9-4ABB-BA74-F8CA6E2B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45" y="1836960"/>
            <a:ext cx="392596" cy="392596"/>
          </a:xfrm>
          <a:prstGeom prst="rect">
            <a:avLst/>
          </a:prstGeom>
        </p:spPr>
      </p:pic>
      <p:sp>
        <p:nvSpPr>
          <p:cNvPr id="32" name="TextBox 31">
            <a:extLst>
              <a:ext uri="{FF2B5EF4-FFF2-40B4-BE49-F238E27FC236}">
                <a16:creationId xmlns:a16="http://schemas.microsoft.com/office/drawing/2014/main" id="{36197F48-C37D-4EF2-8DFC-B42300A6DABA}"/>
              </a:ext>
            </a:extLst>
          </p:cNvPr>
          <p:cNvSpPr txBox="1"/>
          <p:nvPr/>
        </p:nvSpPr>
        <p:spPr>
          <a:xfrm>
            <a:off x="1383331" y="213345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pic>
        <p:nvPicPr>
          <p:cNvPr id="28" name="Picture 27">
            <a:extLst>
              <a:ext uri="{FF2B5EF4-FFF2-40B4-BE49-F238E27FC236}">
                <a16:creationId xmlns:a16="http://schemas.microsoft.com/office/drawing/2014/main" id="{6C3E9F9E-1068-443B-8494-0A23DA288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258" y="1063564"/>
            <a:ext cx="496560" cy="496560"/>
          </a:xfrm>
          <a:prstGeom prst="rect">
            <a:avLst/>
          </a:prstGeom>
        </p:spPr>
      </p:pic>
      <p:pic>
        <p:nvPicPr>
          <p:cNvPr id="34" name="Picture 33">
            <a:extLst>
              <a:ext uri="{FF2B5EF4-FFF2-40B4-BE49-F238E27FC236}">
                <a16:creationId xmlns:a16="http://schemas.microsoft.com/office/drawing/2014/main" id="{E73BFEFC-DCB0-431A-B40F-F2191AAA1B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8733" y="5507612"/>
            <a:ext cx="684627" cy="815500"/>
          </a:xfrm>
          <a:prstGeom prst="rect">
            <a:avLst/>
          </a:prstGeom>
        </p:spPr>
      </p:pic>
      <p:sp>
        <p:nvSpPr>
          <p:cNvPr id="35" name="TextBox 34">
            <a:extLst>
              <a:ext uri="{FF2B5EF4-FFF2-40B4-BE49-F238E27FC236}">
                <a16:creationId xmlns:a16="http://schemas.microsoft.com/office/drawing/2014/main" id="{7AA7F98D-8538-4035-976F-1D8A27EEE2F5}"/>
              </a:ext>
            </a:extLst>
          </p:cNvPr>
          <p:cNvSpPr txBox="1"/>
          <p:nvPr/>
        </p:nvSpPr>
        <p:spPr>
          <a:xfrm>
            <a:off x="1769899" y="6011488"/>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x2</a:t>
            </a:r>
          </a:p>
        </p:txBody>
      </p:sp>
      <p:sp>
        <p:nvSpPr>
          <p:cNvPr id="36" name="TextBox 35">
            <a:extLst>
              <a:ext uri="{FF2B5EF4-FFF2-40B4-BE49-F238E27FC236}">
                <a16:creationId xmlns:a16="http://schemas.microsoft.com/office/drawing/2014/main" id="{14B0F534-64B3-4751-A1DB-6D23DC65DE75}"/>
              </a:ext>
            </a:extLst>
          </p:cNvPr>
          <p:cNvSpPr txBox="1"/>
          <p:nvPr/>
        </p:nvSpPr>
        <p:spPr>
          <a:xfrm>
            <a:off x="1718483" y="6818686"/>
            <a:ext cx="495769" cy="380873"/>
          </a:xfrm>
          <a:prstGeom prst="rect">
            <a:avLst/>
          </a:prstGeom>
          <a:noFill/>
        </p:spPr>
        <p:txBody>
          <a:bodyPr wrap="square" rtlCol="0">
            <a:spAutoFit/>
          </a:bodyPr>
          <a:lstStyle/>
          <a:p>
            <a:pPr algn="ctr"/>
            <a:r>
              <a:rPr lang="en-US" sz="1875" dirty="0">
                <a:latin typeface="Roboto" panose="02000000000000000000" pitchFamily="2" charset="0"/>
                <a:ea typeface="Roboto" panose="02000000000000000000" pitchFamily="2" charset="0"/>
              </a:rPr>
              <a:t>x2</a:t>
            </a:r>
          </a:p>
        </p:txBody>
      </p:sp>
      <p:sp>
        <p:nvSpPr>
          <p:cNvPr id="39" name="TextBox 38">
            <a:extLst>
              <a:ext uri="{FF2B5EF4-FFF2-40B4-BE49-F238E27FC236}">
                <a16:creationId xmlns:a16="http://schemas.microsoft.com/office/drawing/2014/main" id="{FAA8E919-ABC1-49C8-93DD-65796DA6BE68}"/>
              </a:ext>
            </a:extLst>
          </p:cNvPr>
          <p:cNvSpPr txBox="1"/>
          <p:nvPr/>
        </p:nvSpPr>
        <p:spPr>
          <a:xfrm>
            <a:off x="1670346" y="7611700"/>
            <a:ext cx="926857"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r>
              <a:rPr lang="en-US" sz="1250" dirty="0">
                <a:latin typeface="Roboto" panose="02000000000000000000" pitchFamily="2" charset="0"/>
                <a:ea typeface="Roboto" panose="02000000000000000000" pitchFamily="2" charset="0"/>
              </a:rPr>
              <a:t>(8mm)</a:t>
            </a:r>
          </a:p>
        </p:txBody>
      </p:sp>
      <p:pic>
        <p:nvPicPr>
          <p:cNvPr id="41" name="Picture 40">
            <a:extLst>
              <a:ext uri="{FF2B5EF4-FFF2-40B4-BE49-F238E27FC236}">
                <a16:creationId xmlns:a16="http://schemas.microsoft.com/office/drawing/2014/main" id="{B40B8B4C-AC6E-4F8A-B10D-4A0D27739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22" y="7415481"/>
            <a:ext cx="328276" cy="328276"/>
          </a:xfrm>
          <a:prstGeom prst="rect">
            <a:avLst/>
          </a:prstGeom>
        </p:spPr>
      </p:pic>
      <p:pic>
        <p:nvPicPr>
          <p:cNvPr id="42" name="Picture 41">
            <a:extLst>
              <a:ext uri="{FF2B5EF4-FFF2-40B4-BE49-F238E27FC236}">
                <a16:creationId xmlns:a16="http://schemas.microsoft.com/office/drawing/2014/main" id="{B1EB219B-66E5-4708-AC0A-DBA9FD10A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59" y="8049498"/>
            <a:ext cx="476250" cy="476250"/>
          </a:xfrm>
          <a:prstGeom prst="rect">
            <a:avLst/>
          </a:prstGeom>
        </p:spPr>
      </p:pic>
      <p:sp>
        <p:nvSpPr>
          <p:cNvPr id="44" name="TextBox 43">
            <a:extLst>
              <a:ext uri="{FF2B5EF4-FFF2-40B4-BE49-F238E27FC236}">
                <a16:creationId xmlns:a16="http://schemas.microsoft.com/office/drawing/2014/main" id="{AAEFD27C-67E9-42CE-A122-552634729F98}"/>
              </a:ext>
            </a:extLst>
          </p:cNvPr>
          <p:cNvSpPr txBox="1"/>
          <p:nvPr/>
        </p:nvSpPr>
        <p:spPr>
          <a:xfrm>
            <a:off x="1655414" y="8287624"/>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x8</a:t>
            </a:r>
            <a:endParaRPr lang="en-US" sz="1250" dirty="0">
              <a:latin typeface="Roboto" panose="02000000000000000000" pitchFamily="2" charset="0"/>
              <a:ea typeface="Roboto" panose="02000000000000000000" pitchFamily="2" charset="0"/>
            </a:endParaRPr>
          </a:p>
        </p:txBody>
      </p:sp>
      <p:grpSp>
        <p:nvGrpSpPr>
          <p:cNvPr id="45" name="Group 44">
            <a:extLst>
              <a:ext uri="{FF2B5EF4-FFF2-40B4-BE49-F238E27FC236}">
                <a16:creationId xmlns:a16="http://schemas.microsoft.com/office/drawing/2014/main" id="{6F36947B-6FD5-4204-AD03-622C55D89D31}"/>
              </a:ext>
            </a:extLst>
          </p:cNvPr>
          <p:cNvGrpSpPr/>
          <p:nvPr/>
        </p:nvGrpSpPr>
        <p:grpSpPr>
          <a:xfrm>
            <a:off x="1213140" y="6569539"/>
            <a:ext cx="521404" cy="498294"/>
            <a:chOff x="5388830" y="26750886"/>
            <a:chExt cx="2085617" cy="1993174"/>
          </a:xfrm>
        </p:grpSpPr>
        <p:pic>
          <p:nvPicPr>
            <p:cNvPr id="46" name="Picture 45">
              <a:extLst>
                <a:ext uri="{FF2B5EF4-FFF2-40B4-BE49-F238E27FC236}">
                  <a16:creationId xmlns:a16="http://schemas.microsoft.com/office/drawing/2014/main" id="{4A530B63-8706-4F36-931B-089E12895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830" y="26750886"/>
              <a:ext cx="1929075" cy="1993174"/>
            </a:xfrm>
            <a:prstGeom prst="rect">
              <a:avLst/>
            </a:prstGeom>
          </p:spPr>
        </p:pic>
        <p:pic>
          <p:nvPicPr>
            <p:cNvPr id="47" name="Picture 46">
              <a:extLst>
                <a:ext uri="{FF2B5EF4-FFF2-40B4-BE49-F238E27FC236}">
                  <a16:creationId xmlns:a16="http://schemas.microsoft.com/office/drawing/2014/main" id="{6DE72B71-D3DE-413B-AFFA-BD0BCBC2A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1363" y="26772813"/>
              <a:ext cx="313084" cy="512320"/>
            </a:xfrm>
            <a:prstGeom prst="rect">
              <a:avLst/>
            </a:prstGeom>
          </p:spPr>
        </p:pic>
      </p:grpSp>
      <p:sp>
        <p:nvSpPr>
          <p:cNvPr id="48" name="TextBox 47">
            <a:extLst>
              <a:ext uri="{FF2B5EF4-FFF2-40B4-BE49-F238E27FC236}">
                <a16:creationId xmlns:a16="http://schemas.microsoft.com/office/drawing/2014/main" id="{B6BB771E-245D-4049-B13C-9B420FFFFE19}"/>
              </a:ext>
            </a:extLst>
          </p:cNvPr>
          <p:cNvSpPr txBox="1"/>
          <p:nvPr/>
        </p:nvSpPr>
        <p:spPr>
          <a:xfrm>
            <a:off x="6589272" y="4149458"/>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M1</a:t>
            </a:r>
          </a:p>
        </p:txBody>
      </p:sp>
      <p:sp>
        <p:nvSpPr>
          <p:cNvPr id="49" name="TextBox 48">
            <a:extLst>
              <a:ext uri="{FF2B5EF4-FFF2-40B4-BE49-F238E27FC236}">
                <a16:creationId xmlns:a16="http://schemas.microsoft.com/office/drawing/2014/main" id="{E277378E-12DB-4E95-BE7D-D50FD80E4E32}"/>
              </a:ext>
            </a:extLst>
          </p:cNvPr>
          <p:cNvSpPr txBox="1"/>
          <p:nvPr/>
        </p:nvSpPr>
        <p:spPr>
          <a:xfrm>
            <a:off x="2907803" y="3209790"/>
            <a:ext cx="532518"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M0</a:t>
            </a:r>
          </a:p>
        </p:txBody>
      </p:sp>
      <p:pic>
        <p:nvPicPr>
          <p:cNvPr id="18" name="Picture 17">
            <a:extLst>
              <a:ext uri="{FF2B5EF4-FFF2-40B4-BE49-F238E27FC236}">
                <a16:creationId xmlns:a16="http://schemas.microsoft.com/office/drawing/2014/main" id="{0605839C-9003-42D0-97C7-A842829E25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0431" y="1813805"/>
            <a:ext cx="392596" cy="453788"/>
          </a:xfrm>
          <a:prstGeom prst="rect">
            <a:avLst/>
          </a:prstGeom>
        </p:spPr>
      </p:pic>
      <p:sp>
        <p:nvSpPr>
          <p:cNvPr id="50" name="TextBox 49">
            <a:extLst>
              <a:ext uri="{FF2B5EF4-FFF2-40B4-BE49-F238E27FC236}">
                <a16:creationId xmlns:a16="http://schemas.microsoft.com/office/drawing/2014/main" id="{1D6FF95F-2AE7-4AC2-8688-7D868027955C}"/>
              </a:ext>
            </a:extLst>
          </p:cNvPr>
          <p:cNvSpPr txBox="1"/>
          <p:nvPr/>
        </p:nvSpPr>
        <p:spPr>
          <a:xfrm>
            <a:off x="2442512" y="2113030"/>
            <a:ext cx="444353" cy="380873"/>
          </a:xfrm>
          <a:prstGeom prst="rect">
            <a:avLst/>
          </a:prstGeom>
          <a:noFill/>
        </p:spPr>
        <p:txBody>
          <a:bodyPr wrap="none" rtlCol="0">
            <a:spAutoFit/>
          </a:bodyPr>
          <a:lstStyle/>
          <a:p>
            <a:pPr algn="ctr"/>
            <a:r>
              <a:rPr lang="en-US" sz="1875" dirty="0">
                <a:latin typeface="Roboto" panose="02000000000000000000" pitchFamily="2" charset="0"/>
                <a:ea typeface="Roboto" panose="02000000000000000000" pitchFamily="2" charset="0"/>
              </a:rPr>
              <a:t>x4</a:t>
            </a:r>
          </a:p>
        </p:txBody>
      </p:sp>
      <p:sp>
        <p:nvSpPr>
          <p:cNvPr id="37" name="TextBox 36">
            <a:extLst>
              <a:ext uri="{FF2B5EF4-FFF2-40B4-BE49-F238E27FC236}">
                <a16:creationId xmlns:a16="http://schemas.microsoft.com/office/drawing/2014/main" id="{D7D78C14-A0C6-490C-AFA8-10CA86B5F3DB}"/>
              </a:ext>
            </a:extLst>
          </p:cNvPr>
          <p:cNvSpPr txBox="1"/>
          <p:nvPr/>
        </p:nvSpPr>
        <p:spPr>
          <a:xfrm>
            <a:off x="3348040" y="301643"/>
            <a:ext cx="4039888" cy="86177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Attach the motor brackets </a:t>
            </a:r>
          </a:p>
          <a:p>
            <a:r>
              <a:rPr lang="en-US" sz="2500" dirty="0">
                <a:latin typeface="Roboto" panose="02000000000000000000" pitchFamily="2" charset="0"/>
                <a:ea typeface="Roboto" panose="02000000000000000000" pitchFamily="2" charset="0"/>
              </a:rPr>
              <a:t>to the base plate.</a:t>
            </a:r>
          </a:p>
        </p:txBody>
      </p:sp>
      <p:pic>
        <p:nvPicPr>
          <p:cNvPr id="13" name="Picture 12">
            <a:extLst>
              <a:ext uri="{FF2B5EF4-FFF2-40B4-BE49-F238E27FC236}">
                <a16:creationId xmlns:a16="http://schemas.microsoft.com/office/drawing/2014/main" id="{5A58BF91-0347-4BCD-8BA2-B62D631E34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2886" y="7615050"/>
            <a:ext cx="2520481" cy="2057400"/>
          </a:xfrm>
          <a:prstGeom prst="rect">
            <a:avLst/>
          </a:prstGeom>
        </p:spPr>
      </p:pic>
      <p:pic>
        <p:nvPicPr>
          <p:cNvPr id="16" name="Picture 15">
            <a:extLst>
              <a:ext uri="{FF2B5EF4-FFF2-40B4-BE49-F238E27FC236}">
                <a16:creationId xmlns:a16="http://schemas.microsoft.com/office/drawing/2014/main" id="{9539F47F-8F6C-4EF8-82BF-CF81A57ABA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23359" y="6287233"/>
            <a:ext cx="2520315" cy="2057400"/>
          </a:xfrm>
          <a:prstGeom prst="rect">
            <a:avLst/>
          </a:prstGeom>
        </p:spPr>
      </p:pic>
      <p:sp>
        <p:nvSpPr>
          <p:cNvPr id="43" name="TextBox 42">
            <a:extLst>
              <a:ext uri="{FF2B5EF4-FFF2-40B4-BE49-F238E27FC236}">
                <a16:creationId xmlns:a16="http://schemas.microsoft.com/office/drawing/2014/main" id="{E83DE024-4FA0-484E-BAC9-745BFF217213}"/>
              </a:ext>
            </a:extLst>
          </p:cNvPr>
          <p:cNvSpPr txBox="1"/>
          <p:nvPr/>
        </p:nvSpPr>
        <p:spPr>
          <a:xfrm>
            <a:off x="2902887" y="5291763"/>
            <a:ext cx="4560864" cy="477054"/>
          </a:xfrm>
          <a:prstGeom prst="rect">
            <a:avLst/>
          </a:prstGeom>
          <a:noFill/>
        </p:spPr>
        <p:txBody>
          <a:bodyPr wrap="none" rtlCol="0">
            <a:spAutoFit/>
          </a:bodyPr>
          <a:lstStyle/>
          <a:p>
            <a:r>
              <a:rPr lang="en-US" sz="2500" dirty="0">
                <a:latin typeface="Roboto" panose="02000000000000000000" pitchFamily="2" charset="0"/>
                <a:ea typeface="Roboto" panose="02000000000000000000" pitchFamily="2" charset="0"/>
              </a:rPr>
              <a:t>Attach the wheels to the hubs.</a:t>
            </a:r>
          </a:p>
        </p:txBody>
      </p:sp>
      <p:pic>
        <p:nvPicPr>
          <p:cNvPr id="10" name="Picture 9">
            <a:extLst>
              <a:ext uri="{FF2B5EF4-FFF2-40B4-BE49-F238E27FC236}">
                <a16:creationId xmlns:a16="http://schemas.microsoft.com/office/drawing/2014/main" id="{F7861A39-0DBD-44E4-9417-D343139491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258" y="386617"/>
            <a:ext cx="1040173" cy="649501"/>
          </a:xfrm>
          <a:prstGeom prst="rect">
            <a:avLst/>
          </a:prstGeom>
        </p:spPr>
      </p:pic>
      <p:pic>
        <p:nvPicPr>
          <p:cNvPr id="17" name="Picture 16">
            <a:extLst>
              <a:ext uri="{FF2B5EF4-FFF2-40B4-BE49-F238E27FC236}">
                <a16:creationId xmlns:a16="http://schemas.microsoft.com/office/drawing/2014/main" id="{4F2E5D93-A89E-42D0-A051-86540CF3B96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5173" y="2675439"/>
            <a:ext cx="1903026" cy="2160791"/>
          </a:xfrm>
          <a:prstGeom prst="rect">
            <a:avLst/>
          </a:prstGeom>
        </p:spPr>
      </p:pic>
    </p:spTree>
    <p:extLst>
      <p:ext uri="{BB962C8B-B14F-4D97-AF65-F5344CB8AC3E}">
        <p14:creationId xmlns:p14="http://schemas.microsoft.com/office/powerpoint/2010/main" val="9940497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1741</TotalTime>
  <Words>428</Words>
  <Application>Microsoft Office PowerPoint</Application>
  <PresentationFormat>Custom</PresentationFormat>
  <Paragraphs>128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Denmark</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Bot Modification Instructions</dc:title>
  <dc:creator>Zac Zegarelli</dc:creator>
  <cp:lastModifiedBy>Zac Zegarelli</cp:lastModifiedBy>
  <cp:revision>182</cp:revision>
  <cp:lastPrinted>2017-12-14T21:03:19Z</cp:lastPrinted>
  <dcterms:created xsi:type="dcterms:W3CDTF">2017-12-14T19:57:56Z</dcterms:created>
  <dcterms:modified xsi:type="dcterms:W3CDTF">2018-03-28T20:28:05Z</dcterms:modified>
</cp:coreProperties>
</file>